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5" r:id="rId4"/>
    <p:sldId id="258" r:id="rId5"/>
    <p:sldId id="266" r:id="rId6"/>
    <p:sldId id="259" r:id="rId7"/>
    <p:sldId id="267" r:id="rId8"/>
    <p:sldId id="260" r:id="rId9"/>
    <p:sldId id="268" r:id="rId10"/>
    <p:sldId id="261" r:id="rId11"/>
    <p:sldId id="269" r:id="rId12"/>
    <p:sldId id="262" r:id="rId13"/>
    <p:sldId id="270" r:id="rId14"/>
    <p:sldId id="263" r:id="rId15"/>
    <p:sldId id="264"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1" d="100"/>
          <a:sy n="81" d="100"/>
        </p:scale>
        <p:origin x="-828" y="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882EB6EF-2BFD-47D8-91A4-243B7E9A832B}" type="datetimeFigureOut">
              <a:rPr lang="en-US" smtClean="0"/>
              <a:pPr/>
              <a:t>9/20/2017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B6105D4-A847-4FA1-82B5-AE52FCD5B50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82EB6EF-2BFD-47D8-91A4-243B7E9A832B}" type="datetimeFigureOut">
              <a:rPr lang="en-US" smtClean="0"/>
              <a:pPr/>
              <a:t>9/20/2017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B6105D4-A847-4FA1-82B5-AE52FCD5B50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882EB6EF-2BFD-47D8-91A4-243B7E9A832B}" type="datetimeFigureOut">
              <a:rPr lang="en-US" smtClean="0"/>
              <a:pPr/>
              <a:t>9/20/2017</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B6105D4-A847-4FA1-82B5-AE52FCD5B50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82EB6EF-2BFD-47D8-91A4-243B7E9A832B}" type="datetimeFigureOut">
              <a:rPr lang="en-US" smtClean="0"/>
              <a:pPr/>
              <a:t>9/20/2017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B6105D4-A847-4FA1-82B5-AE52FCD5B50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882EB6EF-2BFD-47D8-91A4-243B7E9A832B}" type="datetimeFigureOut">
              <a:rPr lang="en-US" smtClean="0"/>
              <a:pPr/>
              <a:t>9/20/2017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2B6105D4-A847-4FA1-82B5-AE52FCD5B50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82EB6EF-2BFD-47D8-91A4-243B7E9A832B}" type="datetimeFigureOut">
              <a:rPr lang="en-US" smtClean="0"/>
              <a:pPr/>
              <a:t>9/20/2017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B6105D4-A847-4FA1-82B5-AE52FCD5B50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82EB6EF-2BFD-47D8-91A4-243B7E9A832B}" type="datetimeFigureOut">
              <a:rPr lang="en-US" smtClean="0"/>
              <a:pPr/>
              <a:t>9/20/2017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B6105D4-A847-4FA1-82B5-AE52FCD5B50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82EB6EF-2BFD-47D8-91A4-243B7E9A832B}" type="datetimeFigureOut">
              <a:rPr lang="en-US" smtClean="0"/>
              <a:pPr/>
              <a:t>9/20/2017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B6105D4-A847-4FA1-82B5-AE52FCD5B50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882EB6EF-2BFD-47D8-91A4-243B7E9A832B}" type="datetimeFigureOut">
              <a:rPr lang="en-US" smtClean="0"/>
              <a:pPr/>
              <a:t>9/20/2017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2B6105D4-A847-4FA1-82B5-AE52FCD5B50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82EB6EF-2BFD-47D8-91A4-243B7E9A832B}" type="datetimeFigureOut">
              <a:rPr lang="en-US" smtClean="0"/>
              <a:pPr/>
              <a:t>9/20/2017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B6105D4-A847-4FA1-82B5-AE52FCD5B50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882EB6EF-2BFD-47D8-91A4-243B7E9A832B}" type="datetimeFigureOut">
              <a:rPr lang="en-US" smtClean="0"/>
              <a:pPr/>
              <a:t>9/20/2017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B6105D4-A847-4FA1-82B5-AE52FCD5B50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882EB6EF-2BFD-47D8-91A4-243B7E9A832B}" type="datetimeFigureOut">
              <a:rPr lang="en-US" smtClean="0"/>
              <a:pPr/>
              <a:t>9/20/2017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B6105D4-A847-4FA1-82B5-AE52FCD5B50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wmf"/><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wmf"/></Relationships>
</file>

<file path=ppt/slides/_rels/slide10.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slideLayout" Target="../slideLayouts/slideLayout2.xml"/><Relationship Id="rId4" Type="http://schemas.openxmlformats.org/officeDocument/2006/relationships/image" Target="../media/image21.gif"/></Relationships>
</file>

<file path=ppt/slides/_rels/slide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6000" dirty="0" smtClean="0"/>
              <a:t>Analyzing Context Clues</a:t>
            </a:r>
            <a:endParaRPr lang="en-US" sz="6000" dirty="0"/>
          </a:p>
        </p:txBody>
      </p:sp>
      <p:sp>
        <p:nvSpPr>
          <p:cNvPr id="3" name="Subtitle 2"/>
          <p:cNvSpPr>
            <a:spLocks noGrp="1"/>
          </p:cNvSpPr>
          <p:nvPr>
            <p:ph type="subTitle" idx="1"/>
          </p:nvPr>
        </p:nvSpPr>
        <p:spPr/>
        <p:txBody>
          <a:bodyPr/>
          <a:lstStyle/>
          <a:p>
            <a:r>
              <a:rPr lang="en-US" dirty="0" smtClean="0"/>
              <a:t>A Strategy for Reading Comprehension and Building Your Vocabulary </a:t>
            </a:r>
            <a:endParaRPr lang="en-US" dirty="0"/>
          </a:p>
        </p:txBody>
      </p:sp>
      <p:pic>
        <p:nvPicPr>
          <p:cNvPr id="1026" name="Picture 2" descr="C:\Users\Debbie\AppData\Local\Microsoft\Windows\Temporary Internet Files\Content.IE5\PIWB6E3T\MC900437990[1].wmf"/>
          <p:cNvPicPr>
            <a:picLocks noChangeAspect="1" noChangeArrowheads="1"/>
          </p:cNvPicPr>
          <p:nvPr/>
        </p:nvPicPr>
        <p:blipFill>
          <a:blip r:embed="rId2" cstate="print"/>
          <a:srcRect/>
          <a:stretch>
            <a:fillRect/>
          </a:stretch>
        </p:blipFill>
        <p:spPr bwMode="auto">
          <a:xfrm>
            <a:off x="457200" y="990600"/>
            <a:ext cx="1816100" cy="1730375"/>
          </a:xfrm>
          <a:prstGeom prst="rect">
            <a:avLst/>
          </a:prstGeom>
          <a:noFill/>
        </p:spPr>
      </p:pic>
      <p:pic>
        <p:nvPicPr>
          <p:cNvPr id="1028" name="Picture 4" descr="C:\Users\Debbie\AppData\Local\Microsoft\Windows\Temporary Internet Files\Content.IE5\PC88IT65\MM900354774[1].gif"/>
          <p:cNvPicPr>
            <a:picLocks noChangeAspect="1" noChangeArrowheads="1" noCrop="1"/>
          </p:cNvPicPr>
          <p:nvPr/>
        </p:nvPicPr>
        <p:blipFill>
          <a:blip r:embed="rId3" cstate="print"/>
          <a:srcRect/>
          <a:stretch>
            <a:fillRect/>
          </a:stretch>
        </p:blipFill>
        <p:spPr bwMode="auto">
          <a:xfrm>
            <a:off x="4875068" y="4452408"/>
            <a:ext cx="2440132" cy="1491192"/>
          </a:xfrm>
          <a:prstGeom prst="rect">
            <a:avLst/>
          </a:prstGeom>
          <a:noFill/>
        </p:spPr>
      </p:pic>
      <p:pic>
        <p:nvPicPr>
          <p:cNvPr id="1032" name="Picture 8" descr="C:\Users\Debbie\AppData\Local\Microsoft\Windows\Temporary Internet Files\Content.IE5\0AF6JLI5\MC900435546[1].wmf"/>
          <p:cNvPicPr>
            <a:picLocks noChangeAspect="1" noChangeArrowheads="1"/>
          </p:cNvPicPr>
          <p:nvPr/>
        </p:nvPicPr>
        <p:blipFill>
          <a:blip r:embed="rId4" cstate="print"/>
          <a:srcRect/>
          <a:stretch>
            <a:fillRect/>
          </a:stretch>
        </p:blipFill>
        <p:spPr bwMode="auto">
          <a:xfrm>
            <a:off x="228600" y="4267200"/>
            <a:ext cx="2277835" cy="1371600"/>
          </a:xfrm>
          <a:prstGeom prst="rect">
            <a:avLst/>
          </a:prstGeom>
          <a:noFill/>
        </p:spPr>
      </p:pic>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96200" y="5867400"/>
            <a:ext cx="1304461" cy="760511"/>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r>
              <a:rPr lang="en-US" dirty="0" smtClean="0"/>
              <a:t>Context Clue- Example</a:t>
            </a:r>
            <a:endParaRPr lang="en-US" dirty="0"/>
          </a:p>
        </p:txBody>
      </p:sp>
      <p:sp>
        <p:nvSpPr>
          <p:cNvPr id="3" name="Content Placeholder 2"/>
          <p:cNvSpPr>
            <a:spLocks noGrp="1"/>
          </p:cNvSpPr>
          <p:nvPr>
            <p:ph idx="1"/>
          </p:nvPr>
        </p:nvSpPr>
        <p:spPr>
          <a:xfrm>
            <a:off x="457200" y="1066800"/>
            <a:ext cx="7239000" cy="5388936"/>
          </a:xfrm>
        </p:spPr>
        <p:txBody>
          <a:bodyPr>
            <a:normAutofit/>
          </a:bodyPr>
          <a:lstStyle/>
          <a:p>
            <a:r>
              <a:rPr lang="en-US" dirty="0" smtClean="0"/>
              <a:t>The text gives examples that indicate the words meaning.</a:t>
            </a:r>
          </a:p>
          <a:p>
            <a:pPr algn="ctr">
              <a:buNone/>
            </a:pPr>
            <a:r>
              <a:rPr lang="en-US" sz="2000" dirty="0" smtClean="0"/>
              <a:t>Pay attention to the examples given.</a:t>
            </a:r>
          </a:p>
          <a:p>
            <a:endParaRPr lang="en-US" dirty="0" smtClean="0"/>
          </a:p>
          <a:p>
            <a:r>
              <a:rPr lang="en-US" b="1" i="1" dirty="0" smtClean="0"/>
              <a:t>Legitimate</a:t>
            </a:r>
            <a:r>
              <a:rPr lang="en-US" dirty="0" smtClean="0"/>
              <a:t> forms of protest include signing petitions, writing letters to the editor, and holding peaceful demonstrations. </a:t>
            </a:r>
          </a:p>
          <a:p>
            <a:endParaRPr lang="en-US" dirty="0" smtClean="0"/>
          </a:p>
          <a:p>
            <a:r>
              <a:rPr lang="en-US" dirty="0" smtClean="0">
                <a:solidFill>
                  <a:schemeClr val="accent1">
                    <a:lumMod val="75000"/>
                  </a:schemeClr>
                </a:solidFill>
              </a:rPr>
              <a:t>Legitimate means acceptable or legal. </a:t>
            </a:r>
          </a:p>
          <a:p>
            <a:endParaRPr lang="en-US" dirty="0"/>
          </a:p>
        </p:txBody>
      </p:sp>
      <p:pic>
        <p:nvPicPr>
          <p:cNvPr id="7170" name="Picture 2" descr="C:\Users\Debbie\AppData\Local\Microsoft\Windows\Temporary Internet Files\Content.IE5\TLLBB3F3\MM900395754[1].gif"/>
          <p:cNvPicPr>
            <a:picLocks noChangeAspect="1" noChangeArrowheads="1" noCrop="1"/>
          </p:cNvPicPr>
          <p:nvPr/>
        </p:nvPicPr>
        <p:blipFill>
          <a:blip r:embed="rId2" cstate="print">
            <a:clrChange>
              <a:clrFrom>
                <a:srgbClr val="FFFFFF"/>
              </a:clrFrom>
              <a:clrTo>
                <a:srgbClr val="FFFFFF">
                  <a:alpha val="0"/>
                </a:srgbClr>
              </a:clrTo>
            </a:clrChange>
          </a:blip>
          <a:srcRect/>
          <a:stretch>
            <a:fillRect/>
          </a:stretch>
        </p:blipFill>
        <p:spPr bwMode="auto">
          <a:xfrm>
            <a:off x="6240380" y="5181600"/>
            <a:ext cx="2887578" cy="1371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170"/>
                                        </p:tgtEl>
                                        <p:attrNameLst>
                                          <p:attrName>style.visibility</p:attrName>
                                        </p:attrNameLst>
                                      </p:cBhvr>
                                      <p:to>
                                        <p:strVal val="visible"/>
                                      </p:to>
                                    </p:set>
                                    <p:anim calcmode="lin" valueType="num">
                                      <p:cBhvr additive="base">
                                        <p:cTn id="13" dur="500" fill="hold"/>
                                        <p:tgtEl>
                                          <p:spTgt spid="7170"/>
                                        </p:tgtEl>
                                        <p:attrNameLst>
                                          <p:attrName>ppt_x</p:attrName>
                                        </p:attrNameLst>
                                      </p:cBhvr>
                                      <p:tavLst>
                                        <p:tav tm="0">
                                          <p:val>
                                            <p:strVal val="#ppt_x"/>
                                          </p:val>
                                        </p:tav>
                                        <p:tav tm="100000">
                                          <p:val>
                                            <p:strVal val="#ppt_x"/>
                                          </p:val>
                                        </p:tav>
                                      </p:tavLst>
                                    </p:anim>
                                    <p:anim calcmode="lin" valueType="num">
                                      <p:cBhvr additive="base">
                                        <p:cTn id="14" dur="500" fill="hold"/>
                                        <p:tgtEl>
                                          <p:spTgt spid="717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r>
              <a:rPr lang="en-US" dirty="0" smtClean="0"/>
              <a:t>This type of context clues does not usually have many signal words, except you might see the words “for example” and “For instance.” Many times the author will just list examples or give an example next to the word in question. The example will give you an idea of what the word means.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3600" y="4158191"/>
            <a:ext cx="1524000" cy="2297545"/>
          </a:xfrm>
          <a:prstGeom prst="rect">
            <a:avLst/>
          </a:prstGeom>
        </p:spPr>
      </p:pic>
    </p:spTree>
    <p:extLst>
      <p:ext uri="{BB962C8B-B14F-4D97-AF65-F5344CB8AC3E}">
        <p14:creationId xmlns:p14="http://schemas.microsoft.com/office/powerpoint/2010/main" val="7835253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762000"/>
          </a:xfrm>
        </p:spPr>
        <p:txBody>
          <a:bodyPr/>
          <a:lstStyle/>
          <a:p>
            <a:r>
              <a:rPr lang="en-US" dirty="0" smtClean="0"/>
              <a:t>Context Clue - inference</a:t>
            </a:r>
            <a:endParaRPr lang="en-US" dirty="0"/>
          </a:p>
        </p:txBody>
      </p:sp>
      <p:sp>
        <p:nvSpPr>
          <p:cNvPr id="3" name="Content Placeholder 2"/>
          <p:cNvSpPr>
            <a:spLocks noGrp="1"/>
          </p:cNvSpPr>
          <p:nvPr>
            <p:ph idx="1"/>
          </p:nvPr>
        </p:nvSpPr>
        <p:spPr>
          <a:xfrm>
            <a:off x="228600" y="1143000"/>
            <a:ext cx="7086600" cy="5312736"/>
          </a:xfrm>
        </p:spPr>
        <p:txBody>
          <a:bodyPr>
            <a:normAutofit/>
          </a:bodyPr>
          <a:lstStyle/>
          <a:p>
            <a:r>
              <a:rPr lang="en-US" dirty="0" smtClean="0"/>
              <a:t>Word meanings are not directly described, but need to be inferred from the context.</a:t>
            </a:r>
          </a:p>
          <a:p>
            <a:endParaRPr lang="en-US" dirty="0" smtClean="0"/>
          </a:p>
          <a:p>
            <a:pPr>
              <a:buNone/>
            </a:pPr>
            <a:r>
              <a:rPr lang="en-US" sz="2000" dirty="0" smtClean="0"/>
              <a:t>	Pay attention to the meaning of the entire sentence. What makes sense? </a:t>
            </a:r>
          </a:p>
          <a:p>
            <a:endParaRPr lang="en-US" sz="1800" dirty="0" smtClean="0"/>
          </a:p>
          <a:p>
            <a:r>
              <a:rPr lang="en-US" dirty="0" smtClean="0">
                <a:latin typeface="Arial Unicode MS" pitchFamily="34" charset="-128"/>
                <a:ea typeface="Arial Unicode MS" pitchFamily="34" charset="-128"/>
                <a:cs typeface="Arial Unicode MS" pitchFamily="34" charset="-128"/>
              </a:rPr>
              <a:t>The man </a:t>
            </a:r>
            <a:r>
              <a:rPr lang="en-US" b="1" i="1" dirty="0" smtClean="0">
                <a:latin typeface="Arial Unicode MS" pitchFamily="34" charset="-128"/>
                <a:ea typeface="Arial Unicode MS" pitchFamily="34" charset="-128"/>
                <a:cs typeface="Arial Unicode MS" pitchFamily="34" charset="-128"/>
              </a:rPr>
              <a:t>gigged</a:t>
            </a:r>
            <a:r>
              <a:rPr lang="en-US" b="1" dirty="0" smtClean="0">
                <a:latin typeface="Arial Unicode MS" pitchFamily="34" charset="-128"/>
                <a:ea typeface="Arial Unicode MS" pitchFamily="34" charset="-128"/>
                <a:cs typeface="Arial Unicode MS" pitchFamily="34" charset="-128"/>
              </a:rPr>
              <a:t> </a:t>
            </a:r>
            <a:r>
              <a:rPr lang="en-US" dirty="0" smtClean="0">
                <a:latin typeface="Arial Unicode MS" pitchFamily="34" charset="-128"/>
                <a:ea typeface="Arial Unicode MS" pitchFamily="34" charset="-128"/>
                <a:cs typeface="Arial Unicode MS" pitchFamily="34" charset="-128"/>
              </a:rPr>
              <a:t>the large frog, but he needed his friend to help him get it off of the spikes of the gig pole.</a:t>
            </a:r>
          </a:p>
          <a:p>
            <a:endParaRPr lang="en-US" dirty="0" smtClean="0">
              <a:latin typeface="Arial Unicode MS" pitchFamily="34" charset="-128"/>
              <a:ea typeface="Arial Unicode MS" pitchFamily="34" charset="-128"/>
              <a:cs typeface="Arial Unicode MS" pitchFamily="34" charset="-128"/>
            </a:endParaRPr>
          </a:p>
          <a:p>
            <a:r>
              <a:rPr lang="en-US" dirty="0" smtClean="0">
                <a:solidFill>
                  <a:schemeClr val="accent1">
                    <a:lumMod val="75000"/>
                  </a:schemeClr>
                </a:solidFill>
                <a:latin typeface="Arial Unicode MS" pitchFamily="34" charset="-128"/>
                <a:ea typeface="Arial Unicode MS" pitchFamily="34" charset="-128"/>
                <a:cs typeface="Arial Unicode MS" pitchFamily="34" charset="-128"/>
              </a:rPr>
              <a:t>Gigged means </a:t>
            </a:r>
            <a:r>
              <a:rPr lang="en-US" dirty="0" smtClean="0">
                <a:solidFill>
                  <a:schemeClr val="accent1">
                    <a:lumMod val="75000"/>
                  </a:schemeClr>
                </a:solidFill>
                <a:latin typeface="Arial Unicode MS" pitchFamily="34" charset="-128"/>
                <a:ea typeface="Arial Unicode MS" pitchFamily="34" charset="-128"/>
                <a:cs typeface="Arial Unicode MS" pitchFamily="34" charset="-128"/>
              </a:rPr>
              <a:t>spared </a:t>
            </a:r>
            <a:r>
              <a:rPr lang="en-US" dirty="0" smtClean="0">
                <a:solidFill>
                  <a:schemeClr val="accent1">
                    <a:lumMod val="75000"/>
                  </a:schemeClr>
                </a:solidFill>
                <a:latin typeface="Arial Unicode MS" pitchFamily="34" charset="-128"/>
                <a:ea typeface="Arial Unicode MS" pitchFamily="34" charset="-128"/>
                <a:cs typeface="Arial Unicode MS" pitchFamily="34" charset="-128"/>
              </a:rPr>
              <a:t>with a multi-prong pole with barbs</a:t>
            </a:r>
            <a:endParaRPr lang="en-US" dirty="0">
              <a:solidFill>
                <a:schemeClr val="accent1">
                  <a:lumMod val="75000"/>
                </a:schemeClr>
              </a:solidFill>
              <a:latin typeface="Arial Unicode MS" pitchFamily="34" charset="-128"/>
              <a:ea typeface="Arial Unicode MS" pitchFamily="34" charset="-128"/>
              <a:cs typeface="Arial Unicode MS" pitchFamily="34" charset="-128"/>
            </a:endParaRPr>
          </a:p>
        </p:txBody>
      </p:sp>
      <p:pic>
        <p:nvPicPr>
          <p:cNvPr id="8194" name="Picture 2" descr="C:\Users\Debbie\AppData\Local\Microsoft\Windows\Temporary Internet Files\Content.IE5\TLLBB3F3\MC900084346[1].wmf"/>
          <p:cNvPicPr>
            <a:picLocks noChangeAspect="1" noChangeArrowheads="1"/>
          </p:cNvPicPr>
          <p:nvPr/>
        </p:nvPicPr>
        <p:blipFill>
          <a:blip r:embed="rId2" cstate="print"/>
          <a:srcRect/>
          <a:stretch>
            <a:fillRect/>
          </a:stretch>
        </p:blipFill>
        <p:spPr bwMode="auto">
          <a:xfrm>
            <a:off x="6858001" y="2514599"/>
            <a:ext cx="2286000" cy="2339163"/>
          </a:xfrm>
          <a:prstGeom prst="rect">
            <a:avLst/>
          </a:prstGeom>
          <a:noFill/>
        </p:spPr>
      </p:pic>
      <p:pic>
        <p:nvPicPr>
          <p:cNvPr id="8196" name="Picture 4" descr="C:\Users\Debbie\AppData\Local\Microsoft\Windows\Temporary Internet Files\Content.IE5\CZLPLLBA\MP900386676[1].jpg"/>
          <p:cNvPicPr>
            <a:picLocks noChangeAspect="1" noChangeArrowheads="1"/>
          </p:cNvPicPr>
          <p:nvPr/>
        </p:nvPicPr>
        <p:blipFill>
          <a:blip r:embed="rId3" cstate="print">
            <a:clrChange>
              <a:clrFrom>
                <a:srgbClr val="FCFCFC"/>
              </a:clrFrom>
              <a:clrTo>
                <a:srgbClr val="FCFCFC">
                  <a:alpha val="0"/>
                </a:srgbClr>
              </a:clrTo>
            </a:clrChange>
          </a:blip>
          <a:srcRect/>
          <a:stretch>
            <a:fillRect/>
          </a:stretch>
        </p:blipFill>
        <p:spPr bwMode="auto">
          <a:xfrm rot="2880000">
            <a:off x="7189119" y="1134513"/>
            <a:ext cx="1625829" cy="115975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2" presetClass="emph" presetSubtype="0" fill="hold" nodeType="clickEffect">
                                  <p:stCondLst>
                                    <p:cond delay="0"/>
                                  </p:stCondLst>
                                  <p:childTnLst>
                                    <p:animClr clrSpc="rgb" dir="cw">
                                      <p:cBhvr override="childStyle">
                                        <p:cTn id="12" dur="100" fill="hold"/>
                                        <p:tgtEl>
                                          <p:spTgt spid="8196"/>
                                        </p:tgtEl>
                                        <p:attrNameLst>
                                          <p:attrName>style.color</p:attrName>
                                        </p:attrNameLst>
                                      </p:cBhvr>
                                      <p:to>
                                        <a:schemeClr val="accent2"/>
                                      </p:to>
                                    </p:animClr>
                                    <p:animClr clrSpc="rgb" dir="cw">
                                      <p:cBhvr>
                                        <p:cTn id="13" dur="100" fill="hold"/>
                                        <p:tgtEl>
                                          <p:spTgt spid="8196"/>
                                        </p:tgtEl>
                                        <p:attrNameLst>
                                          <p:attrName>fillcolor</p:attrName>
                                        </p:attrNameLst>
                                      </p:cBhvr>
                                      <p:to>
                                        <a:schemeClr val="accent2"/>
                                      </p:to>
                                    </p:animClr>
                                    <p:set>
                                      <p:cBhvr>
                                        <p:cTn id="14" dur="100" fill="hold"/>
                                        <p:tgtEl>
                                          <p:spTgt spid="8196"/>
                                        </p:tgtEl>
                                        <p:attrNameLst>
                                          <p:attrName>fill.type</p:attrName>
                                        </p:attrNameLst>
                                      </p:cBhvr>
                                      <p:to>
                                        <p:strVal val="solid"/>
                                      </p:to>
                                    </p:set>
                                    <p:set>
                                      <p:cBhvr>
                                        <p:cTn id="15" dur="100" fill="hold"/>
                                        <p:tgtEl>
                                          <p:spTgt spid="8196"/>
                                        </p:tgtEl>
                                        <p:attrNameLst>
                                          <p:attrName>fill.on</p:attrName>
                                        </p:attrNameLst>
                                      </p:cBhvr>
                                      <p:to>
                                        <p:strVal val="true"/>
                                      </p:to>
                                    </p:set>
                                    <p:animRot by="120000">
                                      <p:cBhvr>
                                        <p:cTn id="16" dur="100" fill="hold">
                                          <p:stCondLst>
                                            <p:cond delay="0"/>
                                          </p:stCondLst>
                                        </p:cTn>
                                        <p:tgtEl>
                                          <p:spTgt spid="8196"/>
                                        </p:tgtEl>
                                        <p:attrNameLst>
                                          <p:attrName>r</p:attrName>
                                        </p:attrNameLst>
                                      </p:cBhvr>
                                    </p:animRot>
                                    <p:animRot by="-240000">
                                      <p:cBhvr>
                                        <p:cTn id="17" dur="200" fill="hold">
                                          <p:stCondLst>
                                            <p:cond delay="200"/>
                                          </p:stCondLst>
                                        </p:cTn>
                                        <p:tgtEl>
                                          <p:spTgt spid="8196"/>
                                        </p:tgtEl>
                                        <p:attrNameLst>
                                          <p:attrName>r</p:attrName>
                                        </p:attrNameLst>
                                      </p:cBhvr>
                                    </p:animRot>
                                    <p:animRot by="240000">
                                      <p:cBhvr>
                                        <p:cTn id="18" dur="200" fill="hold">
                                          <p:stCondLst>
                                            <p:cond delay="400"/>
                                          </p:stCondLst>
                                        </p:cTn>
                                        <p:tgtEl>
                                          <p:spTgt spid="8196"/>
                                        </p:tgtEl>
                                        <p:attrNameLst>
                                          <p:attrName>r</p:attrName>
                                        </p:attrNameLst>
                                      </p:cBhvr>
                                    </p:animRot>
                                    <p:animRot by="-240000">
                                      <p:cBhvr>
                                        <p:cTn id="19" dur="200" fill="hold">
                                          <p:stCondLst>
                                            <p:cond delay="600"/>
                                          </p:stCondLst>
                                        </p:cTn>
                                        <p:tgtEl>
                                          <p:spTgt spid="8196"/>
                                        </p:tgtEl>
                                        <p:attrNameLst>
                                          <p:attrName>r</p:attrName>
                                        </p:attrNameLst>
                                      </p:cBhvr>
                                    </p:animRot>
                                    <p:animRot by="120000">
                                      <p:cBhvr>
                                        <p:cTn id="20" dur="200" fill="hold">
                                          <p:stCondLst>
                                            <p:cond delay="800"/>
                                          </p:stCondLst>
                                        </p:cTn>
                                        <p:tgtEl>
                                          <p:spTgt spid="819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 and effect</a:t>
            </a:r>
            <a:endParaRPr lang="en-US" dirty="0"/>
          </a:p>
        </p:txBody>
      </p:sp>
      <p:sp>
        <p:nvSpPr>
          <p:cNvPr id="3" name="Content Placeholder 2"/>
          <p:cNvSpPr>
            <a:spLocks noGrp="1"/>
          </p:cNvSpPr>
          <p:nvPr>
            <p:ph idx="1"/>
          </p:nvPr>
        </p:nvSpPr>
        <p:spPr/>
        <p:txBody>
          <a:bodyPr/>
          <a:lstStyle/>
          <a:p>
            <a:r>
              <a:rPr lang="en-US" dirty="0" smtClean="0"/>
              <a:t>A special inference clue is the cause and effect. The unknown word may be in the cause, and from the described effect, you may be able to figure it out. Similarly, the word may be in the effect, and you can figure it out because you know the cause.</a:t>
            </a:r>
          </a:p>
          <a:p>
            <a:r>
              <a:rPr lang="en-US" dirty="0" smtClean="0"/>
              <a:t>Signal words can be :</a:t>
            </a:r>
          </a:p>
          <a:p>
            <a:pPr marL="0" indent="0">
              <a:buNone/>
            </a:pPr>
            <a:r>
              <a:rPr lang="en-US" dirty="0" smtClean="0"/>
              <a:t>Such as                    Once</a:t>
            </a:r>
          </a:p>
          <a:p>
            <a:pPr marL="0" indent="0">
              <a:buNone/>
            </a:pPr>
            <a:r>
              <a:rPr lang="en-US" dirty="0" smtClean="0"/>
              <a:t>For example            One time</a:t>
            </a:r>
          </a:p>
          <a:p>
            <a:pPr marL="0" indent="0">
              <a:buNone/>
            </a:pPr>
            <a:r>
              <a:rPr lang="en-US" dirty="0" smtClean="0"/>
              <a:t>For instance            In one case</a:t>
            </a:r>
            <a:endParaRPr lang="en-US" dirty="0"/>
          </a:p>
        </p:txBody>
      </p:sp>
    </p:spTree>
    <p:extLst>
      <p:ext uri="{BB962C8B-B14F-4D97-AF65-F5344CB8AC3E}">
        <p14:creationId xmlns:p14="http://schemas.microsoft.com/office/powerpoint/2010/main" val="8456450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153400" cy="1143000"/>
          </a:xfrm>
        </p:spPr>
        <p:txBody>
          <a:bodyPr>
            <a:normAutofit fontScale="90000"/>
          </a:bodyPr>
          <a:lstStyle/>
          <a:p>
            <a:r>
              <a:rPr lang="en-US" dirty="0" smtClean="0"/>
              <a:t>Practice- Identify which type of context clue </a:t>
            </a:r>
            <a:endParaRPr lang="en-US" dirty="0"/>
          </a:p>
        </p:txBody>
      </p:sp>
      <p:sp>
        <p:nvSpPr>
          <p:cNvPr id="3" name="Content Placeholder 2"/>
          <p:cNvSpPr>
            <a:spLocks noGrp="1"/>
          </p:cNvSpPr>
          <p:nvPr>
            <p:ph idx="1"/>
          </p:nvPr>
        </p:nvSpPr>
        <p:spPr>
          <a:xfrm>
            <a:off x="228600" y="1905000"/>
            <a:ext cx="7086600" cy="4550736"/>
          </a:xfrm>
        </p:spPr>
        <p:txBody>
          <a:bodyPr/>
          <a:lstStyle/>
          <a:p>
            <a:r>
              <a:rPr lang="en-US" dirty="0" smtClean="0"/>
              <a:t>Whereas Melody is quite </a:t>
            </a:r>
            <a:r>
              <a:rPr lang="en-US" b="1" dirty="0" smtClean="0">
                <a:solidFill>
                  <a:schemeClr val="accent1">
                    <a:lumMod val="75000"/>
                  </a:schemeClr>
                </a:solidFill>
              </a:rPr>
              <a:t>lithe</a:t>
            </a:r>
            <a:r>
              <a:rPr lang="en-US" dirty="0" smtClean="0"/>
              <a:t>, her brother is clumsy and awkward.</a:t>
            </a:r>
          </a:p>
          <a:p>
            <a:r>
              <a:rPr lang="en-US" dirty="0" smtClean="0"/>
              <a:t>Tim was known to be a </a:t>
            </a:r>
            <a:r>
              <a:rPr lang="en-US" b="1" dirty="0" smtClean="0">
                <a:solidFill>
                  <a:schemeClr val="accent1">
                    <a:lumMod val="75000"/>
                  </a:schemeClr>
                </a:solidFill>
              </a:rPr>
              <a:t>cad</a:t>
            </a:r>
            <a:r>
              <a:rPr lang="en-US" dirty="0" smtClean="0"/>
              <a:t>, treating others without respect or kindness. </a:t>
            </a:r>
          </a:p>
          <a:p>
            <a:r>
              <a:rPr lang="en-US" dirty="0" smtClean="0"/>
              <a:t>Grace shared many </a:t>
            </a:r>
            <a:r>
              <a:rPr lang="en-US" b="1" dirty="0" smtClean="0">
                <a:solidFill>
                  <a:schemeClr val="accent1">
                    <a:lumMod val="75000"/>
                  </a:schemeClr>
                </a:solidFill>
              </a:rPr>
              <a:t>traits</a:t>
            </a:r>
            <a:r>
              <a:rPr lang="en-US" dirty="0" smtClean="0"/>
              <a:t> with her sister, including attributes like honesty and humor.</a:t>
            </a:r>
          </a:p>
          <a:p>
            <a:r>
              <a:rPr lang="en-US" dirty="0" smtClean="0"/>
              <a:t> The </a:t>
            </a:r>
            <a:r>
              <a:rPr lang="en-US" b="1" dirty="0" smtClean="0">
                <a:solidFill>
                  <a:schemeClr val="accent1">
                    <a:lumMod val="75000"/>
                  </a:schemeClr>
                </a:solidFill>
              </a:rPr>
              <a:t>arbitrator</a:t>
            </a:r>
            <a:r>
              <a:rPr lang="en-US" dirty="0" smtClean="0"/>
              <a:t>, a neutral person asked to settle the dispute, arrived at his decision.</a:t>
            </a:r>
          </a:p>
          <a:p>
            <a:r>
              <a:rPr lang="en-US" dirty="0" smtClean="0"/>
              <a:t>Will’s </a:t>
            </a:r>
            <a:r>
              <a:rPr lang="en-US" b="1" dirty="0" smtClean="0">
                <a:solidFill>
                  <a:schemeClr val="accent1">
                    <a:lumMod val="75000"/>
                  </a:schemeClr>
                </a:solidFill>
              </a:rPr>
              <a:t>pugnacious</a:t>
            </a:r>
            <a:r>
              <a:rPr lang="en-US" dirty="0" smtClean="0"/>
              <a:t> conduct made his challenger back down.</a:t>
            </a:r>
          </a:p>
          <a:p>
            <a:endParaRPr lang="en-US" b="1" dirty="0" smtClean="0"/>
          </a:p>
          <a:p>
            <a:endParaRPr lang="en-US" b="1" dirty="0" smtClean="0"/>
          </a:p>
          <a:p>
            <a:endParaRPr lang="en-US" dirty="0"/>
          </a:p>
        </p:txBody>
      </p:sp>
      <p:sp>
        <p:nvSpPr>
          <p:cNvPr id="4" name="TextBox 3"/>
          <p:cNvSpPr txBox="1"/>
          <p:nvPr/>
        </p:nvSpPr>
        <p:spPr>
          <a:xfrm>
            <a:off x="381000" y="1143000"/>
            <a:ext cx="7543800" cy="707886"/>
          </a:xfrm>
          <a:prstGeom prst="rect">
            <a:avLst/>
          </a:prstGeom>
          <a:noFill/>
        </p:spPr>
        <p:txBody>
          <a:bodyPr wrap="square" rtlCol="0">
            <a:spAutoFit/>
          </a:bodyPr>
          <a:lstStyle/>
          <a:p>
            <a:r>
              <a:rPr lang="en-US" sz="2000" dirty="0" smtClean="0"/>
              <a:t>Figure out the meanings of the bold words by the context clues in the sentences. What kind of clues are they?  </a:t>
            </a:r>
            <a:endParaRPr lang="en-US" sz="2000" dirty="0"/>
          </a:p>
        </p:txBody>
      </p:sp>
      <p:pic>
        <p:nvPicPr>
          <p:cNvPr id="9218" name="Picture 2" descr="C:\Users\Debbie\AppData\Local\Microsoft\Windows\Temporary Internet Files\Content.IE5\PC88IT65\MM900286820[1].gif"/>
          <p:cNvPicPr>
            <a:picLocks noChangeAspect="1" noChangeArrowheads="1" noCrop="1"/>
          </p:cNvPicPr>
          <p:nvPr/>
        </p:nvPicPr>
        <p:blipFill>
          <a:blip r:embed="rId2" cstate="print"/>
          <a:srcRect/>
          <a:stretch>
            <a:fillRect/>
          </a:stretch>
        </p:blipFill>
        <p:spPr bwMode="auto">
          <a:xfrm>
            <a:off x="7231828" y="2895600"/>
            <a:ext cx="1912172" cy="2257425"/>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762000"/>
          </a:xfrm>
        </p:spPr>
        <p:txBody>
          <a:bodyPr>
            <a:normAutofit/>
          </a:bodyPr>
          <a:lstStyle/>
          <a:p>
            <a:pPr algn="ctr"/>
            <a:r>
              <a:rPr lang="en-US" dirty="0" smtClean="0"/>
              <a:t>Practice- Answers</a:t>
            </a:r>
            <a:endParaRPr lang="en-US" dirty="0"/>
          </a:p>
        </p:txBody>
      </p:sp>
      <p:sp>
        <p:nvSpPr>
          <p:cNvPr id="3" name="Content Placeholder 2"/>
          <p:cNvSpPr>
            <a:spLocks noGrp="1"/>
          </p:cNvSpPr>
          <p:nvPr>
            <p:ph idx="1"/>
          </p:nvPr>
        </p:nvSpPr>
        <p:spPr>
          <a:xfrm>
            <a:off x="228600" y="914400"/>
            <a:ext cx="7467600" cy="5541336"/>
          </a:xfrm>
        </p:spPr>
        <p:txBody>
          <a:bodyPr>
            <a:normAutofit/>
          </a:bodyPr>
          <a:lstStyle/>
          <a:p>
            <a:r>
              <a:rPr lang="en-US" sz="2000" dirty="0" smtClean="0"/>
              <a:t>Whereas Melody is quite </a:t>
            </a:r>
            <a:r>
              <a:rPr lang="en-US" sz="2000" b="1" dirty="0" smtClean="0"/>
              <a:t>lithe</a:t>
            </a:r>
            <a:r>
              <a:rPr lang="en-US" sz="2000" dirty="0" smtClean="0"/>
              <a:t>, her brother is clumsy and awkward.   </a:t>
            </a:r>
            <a:r>
              <a:rPr lang="en-US" sz="2000" dirty="0" smtClean="0">
                <a:solidFill>
                  <a:srgbClr val="FF0000"/>
                </a:solidFill>
              </a:rPr>
              <a:t>Antonym    </a:t>
            </a:r>
            <a:r>
              <a:rPr lang="en-US" sz="2000" dirty="0" smtClean="0"/>
              <a:t>(lithe means agile, not clumsy)</a:t>
            </a:r>
            <a:endParaRPr lang="en-US" sz="2000" dirty="0" smtClean="0">
              <a:solidFill>
                <a:srgbClr val="FF0000"/>
              </a:solidFill>
            </a:endParaRPr>
          </a:p>
          <a:p>
            <a:r>
              <a:rPr lang="en-US" sz="2000" dirty="0" smtClean="0"/>
              <a:t>Tim was known to be a </a:t>
            </a:r>
            <a:r>
              <a:rPr lang="en-US" sz="2000" b="1" dirty="0" smtClean="0"/>
              <a:t>cad</a:t>
            </a:r>
            <a:r>
              <a:rPr lang="en-US" sz="2000" dirty="0" smtClean="0"/>
              <a:t>, treating others without respect or kindness. </a:t>
            </a:r>
            <a:r>
              <a:rPr lang="en-US" sz="2000" dirty="0" smtClean="0">
                <a:solidFill>
                  <a:srgbClr val="FF0000"/>
                </a:solidFill>
              </a:rPr>
              <a:t>Example  </a:t>
            </a:r>
            <a:r>
              <a:rPr lang="en-US" sz="2000" dirty="0" smtClean="0"/>
              <a:t>(a cad is unkind and disrespectful)</a:t>
            </a:r>
          </a:p>
          <a:p>
            <a:r>
              <a:rPr lang="en-US" sz="2000" dirty="0" smtClean="0"/>
              <a:t>Grace shared many </a:t>
            </a:r>
            <a:r>
              <a:rPr lang="en-US" sz="2000" b="1" dirty="0" smtClean="0"/>
              <a:t>traits</a:t>
            </a:r>
            <a:r>
              <a:rPr lang="en-US" sz="2000" dirty="0" smtClean="0"/>
              <a:t> with her sister, including attributes like honesty and humor. </a:t>
            </a:r>
            <a:r>
              <a:rPr lang="en-US" sz="2000" dirty="0" smtClean="0">
                <a:solidFill>
                  <a:srgbClr val="FF0000"/>
                </a:solidFill>
              </a:rPr>
              <a:t>Synonym </a:t>
            </a:r>
            <a:r>
              <a:rPr lang="en-US" sz="2000" dirty="0" smtClean="0"/>
              <a:t>(traits are attributes)</a:t>
            </a:r>
          </a:p>
          <a:p>
            <a:r>
              <a:rPr lang="en-US" sz="2000" dirty="0" smtClean="0"/>
              <a:t> The </a:t>
            </a:r>
            <a:r>
              <a:rPr lang="en-US" sz="2000" b="1" dirty="0" smtClean="0"/>
              <a:t>arbitrator</a:t>
            </a:r>
            <a:r>
              <a:rPr lang="en-US" sz="2000" dirty="0" smtClean="0"/>
              <a:t>, a neutral person asked to settle the dispute, arrived at his decision. </a:t>
            </a:r>
            <a:r>
              <a:rPr lang="en-US" sz="2000" dirty="0" smtClean="0">
                <a:solidFill>
                  <a:srgbClr val="FF0000"/>
                </a:solidFill>
              </a:rPr>
              <a:t>Definition  </a:t>
            </a:r>
            <a:r>
              <a:rPr lang="en-US" sz="2000" dirty="0" smtClean="0"/>
              <a:t>(arbitrator is a neutral person asked to settle disputes)</a:t>
            </a:r>
          </a:p>
          <a:p>
            <a:r>
              <a:rPr lang="en-US" sz="2000" dirty="0" smtClean="0"/>
              <a:t>Will’s </a:t>
            </a:r>
            <a:r>
              <a:rPr lang="en-US" sz="2000" b="1" dirty="0" smtClean="0"/>
              <a:t>pugnacious</a:t>
            </a:r>
            <a:r>
              <a:rPr lang="en-US" sz="2000" dirty="0" smtClean="0"/>
              <a:t> conduct made his challenger back down. </a:t>
            </a:r>
            <a:r>
              <a:rPr lang="en-US" sz="2000" dirty="0" smtClean="0">
                <a:solidFill>
                  <a:srgbClr val="FF0000"/>
                </a:solidFill>
              </a:rPr>
              <a:t>Inference </a:t>
            </a:r>
            <a:r>
              <a:rPr lang="en-US" sz="2000" dirty="0" smtClean="0"/>
              <a:t>(infer that since challenger backed down, Will’s conduct must have been aggressive)</a:t>
            </a:r>
          </a:p>
          <a:p>
            <a:endParaRPr lang="en-US" b="1" dirty="0" smtClean="0"/>
          </a:p>
          <a:p>
            <a:endParaRPr lang="en-US" b="1" dirty="0" smtClean="0"/>
          </a:p>
          <a:p>
            <a:endParaRPr lang="en-US" dirty="0"/>
          </a:p>
        </p:txBody>
      </p:sp>
      <p:pic>
        <p:nvPicPr>
          <p:cNvPr id="10243" name="Picture 3" descr="C:\Users\Debbie\AppData\Local\Microsoft\Windows\Temporary Internet Files\Content.IE5\PC88IT65\MC900014615[1].wmf"/>
          <p:cNvPicPr>
            <a:picLocks noChangeAspect="1" noChangeArrowheads="1"/>
          </p:cNvPicPr>
          <p:nvPr/>
        </p:nvPicPr>
        <p:blipFill>
          <a:blip r:embed="rId2" cstate="print"/>
          <a:srcRect/>
          <a:stretch>
            <a:fillRect/>
          </a:stretch>
        </p:blipFill>
        <p:spPr bwMode="auto">
          <a:xfrm>
            <a:off x="838200" y="5287975"/>
            <a:ext cx="1764792" cy="1570025"/>
          </a:xfrm>
          <a:prstGeom prst="rect">
            <a:avLst/>
          </a:prstGeom>
          <a:noFill/>
        </p:spPr>
      </p:pic>
      <p:pic>
        <p:nvPicPr>
          <p:cNvPr id="10245" name="Picture 5" descr="C:\Users\Debbie\AppData\Local\Microsoft\Windows\Temporary Internet Files\Content.IE5\0AF6JLI5\MC900331451[1].wmf"/>
          <p:cNvPicPr>
            <a:picLocks noChangeAspect="1" noChangeArrowheads="1"/>
          </p:cNvPicPr>
          <p:nvPr/>
        </p:nvPicPr>
        <p:blipFill>
          <a:blip r:embed="rId3" cstate="print"/>
          <a:srcRect/>
          <a:stretch>
            <a:fillRect/>
          </a:stretch>
        </p:blipFill>
        <p:spPr bwMode="auto">
          <a:xfrm>
            <a:off x="5715000" y="5029200"/>
            <a:ext cx="2243033" cy="1581339"/>
          </a:xfrm>
          <a:prstGeom prst="rect">
            <a:avLst/>
          </a:prstGeom>
          <a:noFill/>
        </p:spPr>
      </p:pic>
      <p:pic>
        <p:nvPicPr>
          <p:cNvPr id="10248" name="Picture 8" descr="C:\Users\Debbie\AppData\Local\Microsoft\Windows\Temporary Internet Files\Content.IE5\TLLBB3F3\MM900354410[1].gif"/>
          <p:cNvPicPr>
            <a:picLocks noChangeAspect="1" noChangeArrowheads="1" noCrop="1"/>
          </p:cNvPicPr>
          <p:nvPr/>
        </p:nvPicPr>
        <p:blipFill>
          <a:blip r:embed="rId4" cstate="print">
            <a:duotone>
              <a:schemeClr val="accent2">
                <a:shade val="45000"/>
                <a:satMod val="135000"/>
              </a:schemeClr>
              <a:prstClr val="white"/>
            </a:duotone>
          </a:blip>
          <a:srcRect/>
          <a:stretch>
            <a:fillRect/>
          </a:stretch>
        </p:blipFill>
        <p:spPr bwMode="auto">
          <a:xfrm>
            <a:off x="3078480" y="5486400"/>
            <a:ext cx="2057400" cy="1143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context clue?</a:t>
            </a:r>
            <a:endParaRPr lang="en-US" dirty="0"/>
          </a:p>
        </p:txBody>
      </p:sp>
      <p:sp>
        <p:nvSpPr>
          <p:cNvPr id="3" name="Content Placeholder 2"/>
          <p:cNvSpPr>
            <a:spLocks noGrp="1"/>
          </p:cNvSpPr>
          <p:nvPr>
            <p:ph idx="1"/>
          </p:nvPr>
        </p:nvSpPr>
        <p:spPr>
          <a:xfrm>
            <a:off x="304800" y="1609416"/>
            <a:ext cx="6858000" cy="4846320"/>
          </a:xfrm>
        </p:spPr>
        <p:txBody>
          <a:bodyPr>
            <a:normAutofit/>
          </a:bodyPr>
          <a:lstStyle/>
          <a:p>
            <a:r>
              <a:rPr lang="en-US" dirty="0" smtClean="0"/>
              <a:t>A </a:t>
            </a:r>
            <a:r>
              <a:rPr lang="en-US" dirty="0" smtClean="0">
                <a:solidFill>
                  <a:srgbClr val="FF0000"/>
                </a:solidFill>
              </a:rPr>
              <a:t>context clue </a:t>
            </a:r>
            <a:r>
              <a:rPr lang="en-US" dirty="0" smtClean="0"/>
              <a:t>is a clue or a hint you can get about the meaning of an unfamiliar word from the words or text around it. </a:t>
            </a:r>
          </a:p>
          <a:p>
            <a:endParaRPr lang="en-US" dirty="0"/>
          </a:p>
          <a:p>
            <a:r>
              <a:rPr lang="en-US" dirty="0" smtClean="0"/>
              <a:t>Context clues come in various forms. You should learn to recognize various context clues as a strategy to figure out unknown words.  The following slides introduce several different kinds of context clues you can use.</a:t>
            </a:r>
            <a:endParaRPr lang="en-US" dirty="0"/>
          </a:p>
        </p:txBody>
      </p:sp>
      <p:pic>
        <p:nvPicPr>
          <p:cNvPr id="2051" name="Picture 3" descr="C:\Users\Debbie\AppData\Local\Microsoft\Windows\Temporary Internet Files\Content.IE5\0AF6JLI5\MM900041016[1].gif"/>
          <p:cNvPicPr>
            <a:picLocks noChangeAspect="1" noChangeArrowheads="1" noCrop="1"/>
          </p:cNvPicPr>
          <p:nvPr/>
        </p:nvPicPr>
        <p:blipFill>
          <a:blip r:embed="rId2" cstate="print"/>
          <a:srcRect/>
          <a:stretch>
            <a:fillRect/>
          </a:stretch>
        </p:blipFill>
        <p:spPr bwMode="auto">
          <a:xfrm>
            <a:off x="6858000" y="4495799"/>
            <a:ext cx="2286000" cy="217609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7848600" cy="1375490"/>
          </a:xfrm>
        </p:spPr>
        <p:txBody>
          <a:bodyPr>
            <a:normAutofit/>
          </a:bodyPr>
          <a:lstStyle/>
          <a:p>
            <a:r>
              <a:rPr lang="en-US" dirty="0" smtClean="0"/>
              <a:t>Some common Types</a:t>
            </a:r>
            <a:br>
              <a:rPr lang="en-US" dirty="0" smtClean="0"/>
            </a:br>
            <a:r>
              <a:rPr lang="en-US" dirty="0" smtClean="0"/>
              <a:t>of context clues</a:t>
            </a:r>
            <a:endParaRPr lang="en-US" dirty="0"/>
          </a:p>
        </p:txBody>
      </p:sp>
      <p:sp>
        <p:nvSpPr>
          <p:cNvPr id="3" name="Content Placeholder 2"/>
          <p:cNvSpPr>
            <a:spLocks noGrp="1"/>
          </p:cNvSpPr>
          <p:nvPr>
            <p:ph idx="1"/>
          </p:nvPr>
        </p:nvSpPr>
        <p:spPr>
          <a:xfrm>
            <a:off x="457200" y="1981200"/>
            <a:ext cx="7239000" cy="4474536"/>
          </a:xfrm>
        </p:spPr>
        <p:txBody>
          <a:bodyPr>
            <a:normAutofit lnSpcReduction="10000"/>
          </a:bodyPr>
          <a:lstStyle/>
          <a:p>
            <a:r>
              <a:rPr lang="en-US" sz="4800" dirty="0" smtClean="0"/>
              <a:t>Definition</a:t>
            </a:r>
          </a:p>
          <a:p>
            <a:r>
              <a:rPr lang="en-US" sz="4800" dirty="0" smtClean="0"/>
              <a:t>Synonym</a:t>
            </a:r>
          </a:p>
          <a:p>
            <a:r>
              <a:rPr lang="en-US" sz="4800" dirty="0" smtClean="0"/>
              <a:t>Antonym</a:t>
            </a:r>
          </a:p>
          <a:p>
            <a:r>
              <a:rPr lang="en-US" sz="4800" dirty="0" smtClean="0"/>
              <a:t>Example</a:t>
            </a:r>
          </a:p>
          <a:p>
            <a:r>
              <a:rPr lang="en-US" sz="4800" dirty="0" smtClean="0"/>
              <a:t>Inference</a:t>
            </a:r>
          </a:p>
          <a:p>
            <a:r>
              <a:rPr lang="en-US" sz="4800" dirty="0" smtClean="0"/>
              <a:t>Cause and Effect</a:t>
            </a:r>
          </a:p>
          <a:p>
            <a:endParaRPr lang="en-US" sz="4800" dirty="0"/>
          </a:p>
        </p:txBody>
      </p:sp>
      <p:pic>
        <p:nvPicPr>
          <p:cNvPr id="2050" name="Picture 2" descr="C:\Users\Debbie\AppData\Local\Microsoft\Windows\Temporary Internet Files\Content.IE5\96BYNQOM\MC900390976[1].wmf"/>
          <p:cNvPicPr>
            <a:picLocks noChangeAspect="1" noChangeArrowheads="1"/>
          </p:cNvPicPr>
          <p:nvPr/>
        </p:nvPicPr>
        <p:blipFill>
          <a:blip r:embed="rId2" cstate="print"/>
          <a:srcRect/>
          <a:stretch>
            <a:fillRect/>
          </a:stretch>
        </p:blipFill>
        <p:spPr bwMode="auto">
          <a:xfrm>
            <a:off x="4267199" y="2057400"/>
            <a:ext cx="3178073" cy="379262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050"/>
                                        </p:tgtEl>
                                        <p:attrNameLst>
                                          <p:attrName>style.visibility</p:attrName>
                                        </p:attrNameLst>
                                      </p:cBhvr>
                                      <p:to>
                                        <p:strVal val="visible"/>
                                      </p:to>
                                    </p:set>
                                    <p:anim calcmode="lin" valueType="num">
                                      <p:cBhvr additive="base">
                                        <p:cTn id="37" dur="500" fill="hold"/>
                                        <p:tgtEl>
                                          <p:spTgt spid="2050"/>
                                        </p:tgtEl>
                                        <p:attrNameLst>
                                          <p:attrName>ppt_x</p:attrName>
                                        </p:attrNameLst>
                                      </p:cBhvr>
                                      <p:tavLst>
                                        <p:tav tm="0">
                                          <p:val>
                                            <p:strVal val="#ppt_x"/>
                                          </p:val>
                                        </p:tav>
                                        <p:tav tm="100000">
                                          <p:val>
                                            <p:strVal val="#ppt_x"/>
                                          </p:val>
                                        </p:tav>
                                      </p:tavLst>
                                    </p:anim>
                                    <p:anim calcmode="lin" valueType="num">
                                      <p:cBhvr additive="base">
                                        <p:cTn id="3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99160"/>
          </a:xfrm>
        </p:spPr>
        <p:txBody>
          <a:bodyPr>
            <a:normAutofit/>
          </a:bodyPr>
          <a:lstStyle/>
          <a:p>
            <a:r>
              <a:rPr lang="en-US" dirty="0" smtClean="0"/>
              <a:t>Context Clue- Definition</a:t>
            </a:r>
            <a:endParaRPr lang="en-US" dirty="0"/>
          </a:p>
        </p:txBody>
      </p:sp>
      <p:sp>
        <p:nvSpPr>
          <p:cNvPr id="3" name="Content Placeholder 2"/>
          <p:cNvSpPr>
            <a:spLocks noGrp="1"/>
          </p:cNvSpPr>
          <p:nvPr>
            <p:ph idx="1"/>
          </p:nvPr>
        </p:nvSpPr>
        <p:spPr>
          <a:xfrm>
            <a:off x="457200" y="1295400"/>
            <a:ext cx="7239000" cy="5160336"/>
          </a:xfrm>
        </p:spPr>
        <p:txBody>
          <a:bodyPr>
            <a:normAutofit fontScale="92500"/>
          </a:bodyPr>
          <a:lstStyle/>
          <a:p>
            <a:r>
              <a:rPr lang="en-US" dirty="0" smtClean="0"/>
              <a:t>A definition of the word is embedded in the text</a:t>
            </a:r>
          </a:p>
          <a:p>
            <a:endParaRPr lang="en-US" dirty="0" smtClean="0"/>
          </a:p>
          <a:p>
            <a:endParaRPr lang="en-US" dirty="0" smtClean="0"/>
          </a:p>
          <a:p>
            <a:endParaRPr lang="en-US" dirty="0" smtClean="0"/>
          </a:p>
          <a:p>
            <a:r>
              <a:rPr lang="en-US" dirty="0" smtClean="0">
                <a:latin typeface="Arial Unicode MS" pitchFamily="34" charset="-128"/>
                <a:ea typeface="Arial Unicode MS" pitchFamily="34" charset="-128"/>
                <a:cs typeface="Arial Unicode MS" pitchFamily="34" charset="-128"/>
              </a:rPr>
              <a:t>From the end of the Civil War in 1865 to the early 1950’s, many public schools in both the North and the South were </a:t>
            </a:r>
            <a:r>
              <a:rPr lang="en-US" b="1" i="1" u="sng" dirty="0" smtClean="0">
                <a:latin typeface="Arial Unicode MS" pitchFamily="34" charset="-128"/>
                <a:ea typeface="Arial Unicode MS" pitchFamily="34" charset="-128"/>
                <a:cs typeface="Arial Unicode MS" pitchFamily="34" charset="-128"/>
              </a:rPr>
              <a:t>segregated</a:t>
            </a:r>
            <a:r>
              <a:rPr lang="en-US" dirty="0" smtClean="0">
                <a:latin typeface="Arial Unicode MS" pitchFamily="34" charset="-128"/>
                <a:ea typeface="Arial Unicode MS" pitchFamily="34" charset="-128"/>
                <a:cs typeface="Arial Unicode MS" pitchFamily="34" charset="-128"/>
              </a:rPr>
              <a:t>, that is separated or restricted according to race</a:t>
            </a:r>
            <a:r>
              <a:rPr lang="en-US" dirty="0" smtClean="0"/>
              <a:t>.</a:t>
            </a:r>
          </a:p>
          <a:p>
            <a:pPr>
              <a:buNone/>
            </a:pPr>
            <a:r>
              <a:rPr lang="en-US" dirty="0" smtClean="0"/>
              <a:t> </a:t>
            </a:r>
          </a:p>
          <a:p>
            <a:r>
              <a:rPr lang="en-US" sz="2800" dirty="0" smtClean="0">
                <a:solidFill>
                  <a:schemeClr val="accent1">
                    <a:lumMod val="75000"/>
                  </a:schemeClr>
                </a:solidFill>
                <a:latin typeface="Arial Unicode MS" pitchFamily="34" charset="-128"/>
                <a:ea typeface="Arial Unicode MS" pitchFamily="34" charset="-128"/>
                <a:cs typeface="Arial Unicode MS" pitchFamily="34" charset="-128"/>
              </a:rPr>
              <a:t>Segregated means separated or restricted according to race.</a:t>
            </a:r>
          </a:p>
          <a:p>
            <a:pPr>
              <a:buNone/>
            </a:pPr>
            <a:r>
              <a:rPr lang="en-US" dirty="0" smtClean="0"/>
              <a:t> </a:t>
            </a:r>
          </a:p>
          <a:p>
            <a:endParaRPr lang="en-US" dirty="0" smtClean="0">
              <a:latin typeface="Arial Unicode MS" pitchFamily="34" charset="-128"/>
              <a:ea typeface="Arial Unicode MS" pitchFamily="34" charset="-128"/>
              <a:cs typeface="Arial Unicode MS" pitchFamily="34" charset="-128"/>
            </a:endParaRPr>
          </a:p>
          <a:p>
            <a:endParaRPr lang="en-US" dirty="0"/>
          </a:p>
        </p:txBody>
      </p:sp>
      <p:sp>
        <p:nvSpPr>
          <p:cNvPr id="4" name="Rectangle 3"/>
          <p:cNvSpPr/>
          <p:nvPr/>
        </p:nvSpPr>
        <p:spPr>
          <a:xfrm>
            <a:off x="2286000" y="1828801"/>
            <a:ext cx="5410200" cy="707886"/>
          </a:xfrm>
          <a:prstGeom prst="rect">
            <a:avLst/>
          </a:prstGeom>
        </p:spPr>
        <p:txBody>
          <a:bodyPr wrap="square">
            <a:spAutoFit/>
          </a:bodyPr>
          <a:lstStyle/>
          <a:p>
            <a:r>
              <a:rPr lang="en-US" sz="2000" dirty="0" smtClean="0"/>
              <a:t>Pay attention to the words that are </a:t>
            </a:r>
            <a:r>
              <a:rPr lang="en-US" sz="2000" b="1" dirty="0" smtClean="0"/>
              <a:t>defined or restated by context clues. </a:t>
            </a:r>
            <a:endParaRPr lang="en-US" sz="2000" dirty="0"/>
          </a:p>
        </p:txBody>
      </p:sp>
      <p:pic>
        <p:nvPicPr>
          <p:cNvPr id="4098" name="Picture 2" descr="C:\Users\Debbie\AppData\Local\Microsoft\Windows\Temporary Internet Files\Content.IE5\0AF6JLI5\MM900283542[1].gif"/>
          <p:cNvPicPr>
            <a:picLocks noChangeAspect="1" noChangeArrowheads="1" noCrop="1"/>
          </p:cNvPicPr>
          <p:nvPr/>
        </p:nvPicPr>
        <p:blipFill>
          <a:blip r:embed="rId2" cstate="print"/>
          <a:srcRect/>
          <a:stretch>
            <a:fillRect/>
          </a:stretch>
        </p:blipFill>
        <p:spPr bwMode="auto">
          <a:xfrm>
            <a:off x="659567" y="1828800"/>
            <a:ext cx="1245433" cy="111722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pPr marL="0" indent="0">
              <a:buNone/>
            </a:pPr>
            <a:r>
              <a:rPr lang="en-US" dirty="0" smtClean="0"/>
              <a:t>Sometimes the unknown word is defined for you in the sentence. Look for these signal </a:t>
            </a:r>
            <a:r>
              <a:rPr lang="en-US" dirty="0"/>
              <a:t>w</a:t>
            </a:r>
            <a:r>
              <a:rPr lang="en-US" dirty="0" smtClean="0"/>
              <a:t>ords:</a:t>
            </a:r>
          </a:p>
          <a:p>
            <a:pPr marL="0" indent="0">
              <a:buNone/>
            </a:pPr>
            <a:r>
              <a:rPr lang="en-US" dirty="0" smtClean="0"/>
              <a:t> is</a:t>
            </a:r>
          </a:p>
          <a:p>
            <a:pPr marL="0" indent="0">
              <a:buNone/>
            </a:pPr>
            <a:r>
              <a:rPr lang="en-US" dirty="0" smtClean="0"/>
              <a:t> are</a:t>
            </a:r>
          </a:p>
          <a:p>
            <a:pPr marL="0" indent="0">
              <a:buNone/>
            </a:pPr>
            <a:r>
              <a:rPr lang="en-US" dirty="0" smtClean="0"/>
              <a:t> has</a:t>
            </a:r>
          </a:p>
          <a:p>
            <a:pPr marL="0" indent="0">
              <a:buNone/>
            </a:pPr>
            <a:r>
              <a:rPr lang="en-US" dirty="0" smtClean="0"/>
              <a:t> is that</a:t>
            </a:r>
          </a:p>
          <a:p>
            <a:pPr marL="0" indent="0">
              <a:buNone/>
            </a:pPr>
            <a:r>
              <a:rPr lang="en-US" dirty="0" smtClean="0"/>
              <a:t> means that</a:t>
            </a:r>
          </a:p>
          <a:p>
            <a:pPr marL="0" indent="0">
              <a:buNone/>
            </a:pPr>
            <a:r>
              <a:rPr lang="en-US" dirty="0" smtClean="0"/>
              <a:t> is defined as</a:t>
            </a:r>
          </a:p>
          <a:p>
            <a:pPr marL="0" indent="0">
              <a:buNone/>
            </a:pPr>
            <a:r>
              <a:rPr lang="en-US" dirty="0" smtClean="0"/>
              <a:t> </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3800" y="3352800"/>
            <a:ext cx="3657600" cy="2438400"/>
          </a:xfrm>
          <a:prstGeom prst="rect">
            <a:avLst/>
          </a:prstGeom>
        </p:spPr>
      </p:pic>
    </p:spTree>
    <p:extLst>
      <p:ext uri="{BB962C8B-B14F-4D97-AF65-F5344CB8AC3E}">
        <p14:creationId xmlns:p14="http://schemas.microsoft.com/office/powerpoint/2010/main" val="2245226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childTnLst>
                          </p:cTn>
                        </p:par>
                        <p:par>
                          <p:cTn id="21" fill="hold">
                            <p:stCondLst>
                              <p:cond delay="2000"/>
                            </p:stCondLst>
                            <p:childTnLst>
                              <p:par>
                                <p:cTn id="22" presetID="26" presetClass="entr" presetSubtype="0" fill="hold"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wipe(down)">
                                      <p:cBhvr>
                                        <p:cTn id="24" dur="580">
                                          <p:stCondLst>
                                            <p:cond delay="0"/>
                                          </p:stCondLst>
                                        </p:cTn>
                                        <p:tgtEl>
                                          <p:spTgt spid="3">
                                            <p:txEl>
                                              <p:pRg st="2" end="2"/>
                                            </p:txEl>
                                          </p:spTgt>
                                        </p:tgtEl>
                                      </p:cBhvr>
                                    </p:animEffect>
                                    <p:anim calcmode="lin" valueType="num">
                                      <p:cBhvr>
                                        <p:cTn id="25"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0" dur="26">
                                          <p:stCondLst>
                                            <p:cond delay="650"/>
                                          </p:stCondLst>
                                        </p:cTn>
                                        <p:tgtEl>
                                          <p:spTgt spid="3">
                                            <p:txEl>
                                              <p:pRg st="2" end="2"/>
                                            </p:txEl>
                                          </p:spTgt>
                                        </p:tgtEl>
                                      </p:cBhvr>
                                      <p:to x="100000" y="60000"/>
                                    </p:animScale>
                                    <p:animScale>
                                      <p:cBhvr>
                                        <p:cTn id="31" dur="166" decel="50000">
                                          <p:stCondLst>
                                            <p:cond delay="676"/>
                                          </p:stCondLst>
                                        </p:cTn>
                                        <p:tgtEl>
                                          <p:spTgt spid="3">
                                            <p:txEl>
                                              <p:pRg st="2" end="2"/>
                                            </p:txEl>
                                          </p:spTgt>
                                        </p:tgtEl>
                                      </p:cBhvr>
                                      <p:to x="100000" y="100000"/>
                                    </p:animScale>
                                    <p:animScale>
                                      <p:cBhvr>
                                        <p:cTn id="32" dur="26">
                                          <p:stCondLst>
                                            <p:cond delay="1312"/>
                                          </p:stCondLst>
                                        </p:cTn>
                                        <p:tgtEl>
                                          <p:spTgt spid="3">
                                            <p:txEl>
                                              <p:pRg st="2" end="2"/>
                                            </p:txEl>
                                          </p:spTgt>
                                        </p:tgtEl>
                                      </p:cBhvr>
                                      <p:to x="100000" y="80000"/>
                                    </p:animScale>
                                    <p:animScale>
                                      <p:cBhvr>
                                        <p:cTn id="33" dur="166" decel="50000">
                                          <p:stCondLst>
                                            <p:cond delay="1338"/>
                                          </p:stCondLst>
                                        </p:cTn>
                                        <p:tgtEl>
                                          <p:spTgt spid="3">
                                            <p:txEl>
                                              <p:pRg st="2" end="2"/>
                                            </p:txEl>
                                          </p:spTgt>
                                        </p:tgtEl>
                                      </p:cBhvr>
                                      <p:to x="100000" y="100000"/>
                                    </p:animScale>
                                    <p:animScale>
                                      <p:cBhvr>
                                        <p:cTn id="34" dur="26">
                                          <p:stCondLst>
                                            <p:cond delay="1642"/>
                                          </p:stCondLst>
                                        </p:cTn>
                                        <p:tgtEl>
                                          <p:spTgt spid="3">
                                            <p:txEl>
                                              <p:pRg st="2" end="2"/>
                                            </p:txEl>
                                          </p:spTgt>
                                        </p:tgtEl>
                                      </p:cBhvr>
                                      <p:to x="100000" y="90000"/>
                                    </p:animScale>
                                    <p:animScale>
                                      <p:cBhvr>
                                        <p:cTn id="35" dur="166" decel="50000">
                                          <p:stCondLst>
                                            <p:cond delay="1668"/>
                                          </p:stCondLst>
                                        </p:cTn>
                                        <p:tgtEl>
                                          <p:spTgt spid="3">
                                            <p:txEl>
                                              <p:pRg st="2" end="2"/>
                                            </p:txEl>
                                          </p:spTgt>
                                        </p:tgtEl>
                                      </p:cBhvr>
                                      <p:to x="100000" y="100000"/>
                                    </p:animScale>
                                    <p:animScale>
                                      <p:cBhvr>
                                        <p:cTn id="36" dur="26">
                                          <p:stCondLst>
                                            <p:cond delay="1808"/>
                                          </p:stCondLst>
                                        </p:cTn>
                                        <p:tgtEl>
                                          <p:spTgt spid="3">
                                            <p:txEl>
                                              <p:pRg st="2" end="2"/>
                                            </p:txEl>
                                          </p:spTgt>
                                        </p:tgtEl>
                                      </p:cBhvr>
                                      <p:to x="100000" y="95000"/>
                                    </p:animScale>
                                    <p:animScale>
                                      <p:cBhvr>
                                        <p:cTn id="37" dur="166" decel="50000">
                                          <p:stCondLst>
                                            <p:cond delay="1834"/>
                                          </p:stCondLst>
                                        </p:cTn>
                                        <p:tgtEl>
                                          <p:spTgt spid="3">
                                            <p:txEl>
                                              <p:pRg st="2" end="2"/>
                                            </p:txEl>
                                          </p:spTgt>
                                        </p:tgtEl>
                                      </p:cBhvr>
                                      <p:to x="100000" y="100000"/>
                                    </p:animScale>
                                  </p:childTnLst>
                                </p:cTn>
                              </p:par>
                            </p:childTnLst>
                          </p:cTn>
                        </p:par>
                        <p:par>
                          <p:cTn id="38" fill="hold">
                            <p:stCondLst>
                              <p:cond delay="4000"/>
                            </p:stCondLst>
                            <p:childTnLst>
                              <p:par>
                                <p:cTn id="39" presetID="26" presetClass="entr" presetSubtype="0" fill="hold" nodeType="after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Effect transition="in" filter="wipe(down)">
                                      <p:cBhvr>
                                        <p:cTn id="41" dur="580">
                                          <p:stCondLst>
                                            <p:cond delay="0"/>
                                          </p:stCondLst>
                                        </p:cTn>
                                        <p:tgtEl>
                                          <p:spTgt spid="3">
                                            <p:txEl>
                                              <p:pRg st="3" end="3"/>
                                            </p:txEl>
                                          </p:spTgt>
                                        </p:tgtEl>
                                      </p:cBhvr>
                                    </p:animEffect>
                                    <p:anim calcmode="lin" valueType="num">
                                      <p:cBhvr>
                                        <p:cTn id="4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3">
                                            <p:txEl>
                                              <p:pRg st="3" end="3"/>
                                            </p:txEl>
                                          </p:spTgt>
                                        </p:tgtEl>
                                      </p:cBhvr>
                                      <p:to x="100000" y="60000"/>
                                    </p:animScale>
                                    <p:animScale>
                                      <p:cBhvr>
                                        <p:cTn id="48" dur="166" decel="50000">
                                          <p:stCondLst>
                                            <p:cond delay="676"/>
                                          </p:stCondLst>
                                        </p:cTn>
                                        <p:tgtEl>
                                          <p:spTgt spid="3">
                                            <p:txEl>
                                              <p:pRg st="3" end="3"/>
                                            </p:txEl>
                                          </p:spTgt>
                                        </p:tgtEl>
                                      </p:cBhvr>
                                      <p:to x="100000" y="100000"/>
                                    </p:animScale>
                                    <p:animScale>
                                      <p:cBhvr>
                                        <p:cTn id="49" dur="26">
                                          <p:stCondLst>
                                            <p:cond delay="1312"/>
                                          </p:stCondLst>
                                        </p:cTn>
                                        <p:tgtEl>
                                          <p:spTgt spid="3">
                                            <p:txEl>
                                              <p:pRg st="3" end="3"/>
                                            </p:txEl>
                                          </p:spTgt>
                                        </p:tgtEl>
                                      </p:cBhvr>
                                      <p:to x="100000" y="80000"/>
                                    </p:animScale>
                                    <p:animScale>
                                      <p:cBhvr>
                                        <p:cTn id="50" dur="166" decel="50000">
                                          <p:stCondLst>
                                            <p:cond delay="1338"/>
                                          </p:stCondLst>
                                        </p:cTn>
                                        <p:tgtEl>
                                          <p:spTgt spid="3">
                                            <p:txEl>
                                              <p:pRg st="3" end="3"/>
                                            </p:txEl>
                                          </p:spTgt>
                                        </p:tgtEl>
                                      </p:cBhvr>
                                      <p:to x="100000" y="100000"/>
                                    </p:animScale>
                                    <p:animScale>
                                      <p:cBhvr>
                                        <p:cTn id="51" dur="26">
                                          <p:stCondLst>
                                            <p:cond delay="1642"/>
                                          </p:stCondLst>
                                        </p:cTn>
                                        <p:tgtEl>
                                          <p:spTgt spid="3">
                                            <p:txEl>
                                              <p:pRg st="3" end="3"/>
                                            </p:txEl>
                                          </p:spTgt>
                                        </p:tgtEl>
                                      </p:cBhvr>
                                      <p:to x="100000" y="90000"/>
                                    </p:animScale>
                                    <p:animScale>
                                      <p:cBhvr>
                                        <p:cTn id="52" dur="166" decel="50000">
                                          <p:stCondLst>
                                            <p:cond delay="1668"/>
                                          </p:stCondLst>
                                        </p:cTn>
                                        <p:tgtEl>
                                          <p:spTgt spid="3">
                                            <p:txEl>
                                              <p:pRg st="3" end="3"/>
                                            </p:txEl>
                                          </p:spTgt>
                                        </p:tgtEl>
                                      </p:cBhvr>
                                      <p:to x="100000" y="100000"/>
                                    </p:animScale>
                                    <p:animScale>
                                      <p:cBhvr>
                                        <p:cTn id="53" dur="26">
                                          <p:stCondLst>
                                            <p:cond delay="1808"/>
                                          </p:stCondLst>
                                        </p:cTn>
                                        <p:tgtEl>
                                          <p:spTgt spid="3">
                                            <p:txEl>
                                              <p:pRg st="3" end="3"/>
                                            </p:txEl>
                                          </p:spTgt>
                                        </p:tgtEl>
                                      </p:cBhvr>
                                      <p:to x="100000" y="95000"/>
                                    </p:animScale>
                                    <p:animScale>
                                      <p:cBhvr>
                                        <p:cTn id="54" dur="166" decel="50000">
                                          <p:stCondLst>
                                            <p:cond delay="1834"/>
                                          </p:stCondLst>
                                        </p:cTn>
                                        <p:tgtEl>
                                          <p:spTgt spid="3">
                                            <p:txEl>
                                              <p:pRg st="3" end="3"/>
                                            </p:txEl>
                                          </p:spTgt>
                                        </p:tgtEl>
                                      </p:cBhvr>
                                      <p:to x="100000" y="100000"/>
                                    </p:animScale>
                                  </p:childTnLst>
                                </p:cTn>
                              </p:par>
                            </p:childTnLst>
                          </p:cTn>
                        </p:par>
                        <p:par>
                          <p:cTn id="55" fill="hold">
                            <p:stCondLst>
                              <p:cond delay="6000"/>
                            </p:stCondLst>
                            <p:childTnLst>
                              <p:par>
                                <p:cTn id="56" presetID="26" presetClass="entr" presetSubtype="0" fill="hold" nodeType="afterEffect">
                                  <p:stCondLst>
                                    <p:cond delay="0"/>
                                  </p:stCondLst>
                                  <p:childTnLst>
                                    <p:set>
                                      <p:cBhvr>
                                        <p:cTn id="57" dur="1" fill="hold">
                                          <p:stCondLst>
                                            <p:cond delay="0"/>
                                          </p:stCondLst>
                                        </p:cTn>
                                        <p:tgtEl>
                                          <p:spTgt spid="3">
                                            <p:txEl>
                                              <p:pRg st="4" end="4"/>
                                            </p:txEl>
                                          </p:spTgt>
                                        </p:tgtEl>
                                        <p:attrNameLst>
                                          <p:attrName>style.visibility</p:attrName>
                                        </p:attrNameLst>
                                      </p:cBhvr>
                                      <p:to>
                                        <p:strVal val="visible"/>
                                      </p:to>
                                    </p:set>
                                    <p:animEffect transition="in" filter="wipe(down)">
                                      <p:cBhvr>
                                        <p:cTn id="58" dur="580">
                                          <p:stCondLst>
                                            <p:cond delay="0"/>
                                          </p:stCondLst>
                                        </p:cTn>
                                        <p:tgtEl>
                                          <p:spTgt spid="3">
                                            <p:txEl>
                                              <p:pRg st="4" end="4"/>
                                            </p:txEl>
                                          </p:spTgt>
                                        </p:tgtEl>
                                      </p:cBhvr>
                                    </p:animEffect>
                                    <p:anim calcmode="lin" valueType="num">
                                      <p:cBhvr>
                                        <p:cTn id="59"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60"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61"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62"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3"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4" dur="26">
                                          <p:stCondLst>
                                            <p:cond delay="650"/>
                                          </p:stCondLst>
                                        </p:cTn>
                                        <p:tgtEl>
                                          <p:spTgt spid="3">
                                            <p:txEl>
                                              <p:pRg st="4" end="4"/>
                                            </p:txEl>
                                          </p:spTgt>
                                        </p:tgtEl>
                                      </p:cBhvr>
                                      <p:to x="100000" y="60000"/>
                                    </p:animScale>
                                    <p:animScale>
                                      <p:cBhvr>
                                        <p:cTn id="65" dur="166" decel="50000">
                                          <p:stCondLst>
                                            <p:cond delay="676"/>
                                          </p:stCondLst>
                                        </p:cTn>
                                        <p:tgtEl>
                                          <p:spTgt spid="3">
                                            <p:txEl>
                                              <p:pRg st="4" end="4"/>
                                            </p:txEl>
                                          </p:spTgt>
                                        </p:tgtEl>
                                      </p:cBhvr>
                                      <p:to x="100000" y="100000"/>
                                    </p:animScale>
                                    <p:animScale>
                                      <p:cBhvr>
                                        <p:cTn id="66" dur="26">
                                          <p:stCondLst>
                                            <p:cond delay="1312"/>
                                          </p:stCondLst>
                                        </p:cTn>
                                        <p:tgtEl>
                                          <p:spTgt spid="3">
                                            <p:txEl>
                                              <p:pRg st="4" end="4"/>
                                            </p:txEl>
                                          </p:spTgt>
                                        </p:tgtEl>
                                      </p:cBhvr>
                                      <p:to x="100000" y="80000"/>
                                    </p:animScale>
                                    <p:animScale>
                                      <p:cBhvr>
                                        <p:cTn id="67" dur="166" decel="50000">
                                          <p:stCondLst>
                                            <p:cond delay="1338"/>
                                          </p:stCondLst>
                                        </p:cTn>
                                        <p:tgtEl>
                                          <p:spTgt spid="3">
                                            <p:txEl>
                                              <p:pRg st="4" end="4"/>
                                            </p:txEl>
                                          </p:spTgt>
                                        </p:tgtEl>
                                      </p:cBhvr>
                                      <p:to x="100000" y="100000"/>
                                    </p:animScale>
                                    <p:animScale>
                                      <p:cBhvr>
                                        <p:cTn id="68" dur="26">
                                          <p:stCondLst>
                                            <p:cond delay="1642"/>
                                          </p:stCondLst>
                                        </p:cTn>
                                        <p:tgtEl>
                                          <p:spTgt spid="3">
                                            <p:txEl>
                                              <p:pRg st="4" end="4"/>
                                            </p:txEl>
                                          </p:spTgt>
                                        </p:tgtEl>
                                      </p:cBhvr>
                                      <p:to x="100000" y="90000"/>
                                    </p:animScale>
                                    <p:animScale>
                                      <p:cBhvr>
                                        <p:cTn id="69" dur="166" decel="50000">
                                          <p:stCondLst>
                                            <p:cond delay="1668"/>
                                          </p:stCondLst>
                                        </p:cTn>
                                        <p:tgtEl>
                                          <p:spTgt spid="3">
                                            <p:txEl>
                                              <p:pRg st="4" end="4"/>
                                            </p:txEl>
                                          </p:spTgt>
                                        </p:tgtEl>
                                      </p:cBhvr>
                                      <p:to x="100000" y="100000"/>
                                    </p:animScale>
                                    <p:animScale>
                                      <p:cBhvr>
                                        <p:cTn id="70" dur="26">
                                          <p:stCondLst>
                                            <p:cond delay="1808"/>
                                          </p:stCondLst>
                                        </p:cTn>
                                        <p:tgtEl>
                                          <p:spTgt spid="3">
                                            <p:txEl>
                                              <p:pRg st="4" end="4"/>
                                            </p:txEl>
                                          </p:spTgt>
                                        </p:tgtEl>
                                      </p:cBhvr>
                                      <p:to x="100000" y="95000"/>
                                    </p:animScale>
                                    <p:animScale>
                                      <p:cBhvr>
                                        <p:cTn id="71" dur="166" decel="50000">
                                          <p:stCondLst>
                                            <p:cond delay="1834"/>
                                          </p:stCondLst>
                                        </p:cTn>
                                        <p:tgtEl>
                                          <p:spTgt spid="3">
                                            <p:txEl>
                                              <p:pRg st="4" end="4"/>
                                            </p:txEl>
                                          </p:spTgt>
                                        </p:tgtEl>
                                      </p:cBhvr>
                                      <p:to x="100000" y="100000"/>
                                    </p:animScale>
                                  </p:childTnLst>
                                </p:cTn>
                              </p:par>
                            </p:childTnLst>
                          </p:cTn>
                        </p:par>
                        <p:par>
                          <p:cTn id="72" fill="hold">
                            <p:stCondLst>
                              <p:cond delay="8000"/>
                            </p:stCondLst>
                            <p:childTnLst>
                              <p:par>
                                <p:cTn id="73" presetID="26" presetClass="entr" presetSubtype="0" fill="hold" nodeType="afterEffect">
                                  <p:stCondLst>
                                    <p:cond delay="0"/>
                                  </p:stCondLst>
                                  <p:childTnLst>
                                    <p:set>
                                      <p:cBhvr>
                                        <p:cTn id="74" dur="1" fill="hold">
                                          <p:stCondLst>
                                            <p:cond delay="0"/>
                                          </p:stCondLst>
                                        </p:cTn>
                                        <p:tgtEl>
                                          <p:spTgt spid="3">
                                            <p:txEl>
                                              <p:pRg st="5" end="5"/>
                                            </p:txEl>
                                          </p:spTgt>
                                        </p:tgtEl>
                                        <p:attrNameLst>
                                          <p:attrName>style.visibility</p:attrName>
                                        </p:attrNameLst>
                                      </p:cBhvr>
                                      <p:to>
                                        <p:strVal val="visible"/>
                                      </p:to>
                                    </p:set>
                                    <p:animEffect transition="in" filter="wipe(down)">
                                      <p:cBhvr>
                                        <p:cTn id="75" dur="580">
                                          <p:stCondLst>
                                            <p:cond delay="0"/>
                                          </p:stCondLst>
                                        </p:cTn>
                                        <p:tgtEl>
                                          <p:spTgt spid="3">
                                            <p:txEl>
                                              <p:pRg st="5" end="5"/>
                                            </p:txEl>
                                          </p:spTgt>
                                        </p:tgtEl>
                                      </p:cBhvr>
                                    </p:animEffect>
                                    <p:anim calcmode="lin" valueType="num">
                                      <p:cBhvr>
                                        <p:cTn id="76"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77"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78"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79"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80"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81" dur="26">
                                          <p:stCondLst>
                                            <p:cond delay="650"/>
                                          </p:stCondLst>
                                        </p:cTn>
                                        <p:tgtEl>
                                          <p:spTgt spid="3">
                                            <p:txEl>
                                              <p:pRg st="5" end="5"/>
                                            </p:txEl>
                                          </p:spTgt>
                                        </p:tgtEl>
                                      </p:cBhvr>
                                      <p:to x="100000" y="60000"/>
                                    </p:animScale>
                                    <p:animScale>
                                      <p:cBhvr>
                                        <p:cTn id="82" dur="166" decel="50000">
                                          <p:stCondLst>
                                            <p:cond delay="676"/>
                                          </p:stCondLst>
                                        </p:cTn>
                                        <p:tgtEl>
                                          <p:spTgt spid="3">
                                            <p:txEl>
                                              <p:pRg st="5" end="5"/>
                                            </p:txEl>
                                          </p:spTgt>
                                        </p:tgtEl>
                                      </p:cBhvr>
                                      <p:to x="100000" y="100000"/>
                                    </p:animScale>
                                    <p:animScale>
                                      <p:cBhvr>
                                        <p:cTn id="83" dur="26">
                                          <p:stCondLst>
                                            <p:cond delay="1312"/>
                                          </p:stCondLst>
                                        </p:cTn>
                                        <p:tgtEl>
                                          <p:spTgt spid="3">
                                            <p:txEl>
                                              <p:pRg st="5" end="5"/>
                                            </p:txEl>
                                          </p:spTgt>
                                        </p:tgtEl>
                                      </p:cBhvr>
                                      <p:to x="100000" y="80000"/>
                                    </p:animScale>
                                    <p:animScale>
                                      <p:cBhvr>
                                        <p:cTn id="84" dur="166" decel="50000">
                                          <p:stCondLst>
                                            <p:cond delay="1338"/>
                                          </p:stCondLst>
                                        </p:cTn>
                                        <p:tgtEl>
                                          <p:spTgt spid="3">
                                            <p:txEl>
                                              <p:pRg st="5" end="5"/>
                                            </p:txEl>
                                          </p:spTgt>
                                        </p:tgtEl>
                                      </p:cBhvr>
                                      <p:to x="100000" y="100000"/>
                                    </p:animScale>
                                    <p:animScale>
                                      <p:cBhvr>
                                        <p:cTn id="85" dur="26">
                                          <p:stCondLst>
                                            <p:cond delay="1642"/>
                                          </p:stCondLst>
                                        </p:cTn>
                                        <p:tgtEl>
                                          <p:spTgt spid="3">
                                            <p:txEl>
                                              <p:pRg st="5" end="5"/>
                                            </p:txEl>
                                          </p:spTgt>
                                        </p:tgtEl>
                                      </p:cBhvr>
                                      <p:to x="100000" y="90000"/>
                                    </p:animScale>
                                    <p:animScale>
                                      <p:cBhvr>
                                        <p:cTn id="86" dur="166" decel="50000">
                                          <p:stCondLst>
                                            <p:cond delay="1668"/>
                                          </p:stCondLst>
                                        </p:cTn>
                                        <p:tgtEl>
                                          <p:spTgt spid="3">
                                            <p:txEl>
                                              <p:pRg st="5" end="5"/>
                                            </p:txEl>
                                          </p:spTgt>
                                        </p:tgtEl>
                                      </p:cBhvr>
                                      <p:to x="100000" y="100000"/>
                                    </p:animScale>
                                    <p:animScale>
                                      <p:cBhvr>
                                        <p:cTn id="87" dur="26">
                                          <p:stCondLst>
                                            <p:cond delay="1808"/>
                                          </p:stCondLst>
                                        </p:cTn>
                                        <p:tgtEl>
                                          <p:spTgt spid="3">
                                            <p:txEl>
                                              <p:pRg st="5" end="5"/>
                                            </p:txEl>
                                          </p:spTgt>
                                        </p:tgtEl>
                                      </p:cBhvr>
                                      <p:to x="100000" y="95000"/>
                                    </p:animScale>
                                    <p:animScale>
                                      <p:cBhvr>
                                        <p:cTn id="88" dur="166" decel="50000">
                                          <p:stCondLst>
                                            <p:cond delay="1834"/>
                                          </p:stCondLst>
                                        </p:cTn>
                                        <p:tgtEl>
                                          <p:spTgt spid="3">
                                            <p:txEl>
                                              <p:pRg st="5" end="5"/>
                                            </p:txEl>
                                          </p:spTgt>
                                        </p:tgtEl>
                                      </p:cBhvr>
                                      <p:to x="100000" y="100000"/>
                                    </p:animScale>
                                  </p:childTnLst>
                                </p:cTn>
                              </p:par>
                            </p:childTnLst>
                          </p:cTn>
                        </p:par>
                        <p:par>
                          <p:cTn id="89" fill="hold">
                            <p:stCondLst>
                              <p:cond delay="10000"/>
                            </p:stCondLst>
                            <p:childTnLst>
                              <p:par>
                                <p:cTn id="90" presetID="26" presetClass="entr" presetSubtype="0" fill="hold" nodeType="afterEffect">
                                  <p:stCondLst>
                                    <p:cond delay="0"/>
                                  </p:stCondLst>
                                  <p:childTnLst>
                                    <p:set>
                                      <p:cBhvr>
                                        <p:cTn id="91" dur="1" fill="hold">
                                          <p:stCondLst>
                                            <p:cond delay="0"/>
                                          </p:stCondLst>
                                        </p:cTn>
                                        <p:tgtEl>
                                          <p:spTgt spid="3">
                                            <p:txEl>
                                              <p:pRg st="6" end="6"/>
                                            </p:txEl>
                                          </p:spTgt>
                                        </p:tgtEl>
                                        <p:attrNameLst>
                                          <p:attrName>style.visibility</p:attrName>
                                        </p:attrNameLst>
                                      </p:cBhvr>
                                      <p:to>
                                        <p:strVal val="visible"/>
                                      </p:to>
                                    </p:set>
                                    <p:animEffect transition="in" filter="wipe(down)">
                                      <p:cBhvr>
                                        <p:cTn id="92" dur="580">
                                          <p:stCondLst>
                                            <p:cond delay="0"/>
                                          </p:stCondLst>
                                        </p:cTn>
                                        <p:tgtEl>
                                          <p:spTgt spid="3">
                                            <p:txEl>
                                              <p:pRg st="6" end="6"/>
                                            </p:txEl>
                                          </p:spTgt>
                                        </p:tgtEl>
                                      </p:cBhvr>
                                    </p:animEffect>
                                    <p:anim calcmode="lin" valueType="num">
                                      <p:cBhvr>
                                        <p:cTn id="93"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94"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95"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96"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97"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98" dur="26">
                                          <p:stCondLst>
                                            <p:cond delay="650"/>
                                          </p:stCondLst>
                                        </p:cTn>
                                        <p:tgtEl>
                                          <p:spTgt spid="3">
                                            <p:txEl>
                                              <p:pRg st="6" end="6"/>
                                            </p:txEl>
                                          </p:spTgt>
                                        </p:tgtEl>
                                      </p:cBhvr>
                                      <p:to x="100000" y="60000"/>
                                    </p:animScale>
                                    <p:animScale>
                                      <p:cBhvr>
                                        <p:cTn id="99" dur="166" decel="50000">
                                          <p:stCondLst>
                                            <p:cond delay="676"/>
                                          </p:stCondLst>
                                        </p:cTn>
                                        <p:tgtEl>
                                          <p:spTgt spid="3">
                                            <p:txEl>
                                              <p:pRg st="6" end="6"/>
                                            </p:txEl>
                                          </p:spTgt>
                                        </p:tgtEl>
                                      </p:cBhvr>
                                      <p:to x="100000" y="100000"/>
                                    </p:animScale>
                                    <p:animScale>
                                      <p:cBhvr>
                                        <p:cTn id="100" dur="26">
                                          <p:stCondLst>
                                            <p:cond delay="1312"/>
                                          </p:stCondLst>
                                        </p:cTn>
                                        <p:tgtEl>
                                          <p:spTgt spid="3">
                                            <p:txEl>
                                              <p:pRg st="6" end="6"/>
                                            </p:txEl>
                                          </p:spTgt>
                                        </p:tgtEl>
                                      </p:cBhvr>
                                      <p:to x="100000" y="80000"/>
                                    </p:animScale>
                                    <p:animScale>
                                      <p:cBhvr>
                                        <p:cTn id="101" dur="166" decel="50000">
                                          <p:stCondLst>
                                            <p:cond delay="1338"/>
                                          </p:stCondLst>
                                        </p:cTn>
                                        <p:tgtEl>
                                          <p:spTgt spid="3">
                                            <p:txEl>
                                              <p:pRg st="6" end="6"/>
                                            </p:txEl>
                                          </p:spTgt>
                                        </p:tgtEl>
                                      </p:cBhvr>
                                      <p:to x="100000" y="100000"/>
                                    </p:animScale>
                                    <p:animScale>
                                      <p:cBhvr>
                                        <p:cTn id="102" dur="26">
                                          <p:stCondLst>
                                            <p:cond delay="1642"/>
                                          </p:stCondLst>
                                        </p:cTn>
                                        <p:tgtEl>
                                          <p:spTgt spid="3">
                                            <p:txEl>
                                              <p:pRg st="6" end="6"/>
                                            </p:txEl>
                                          </p:spTgt>
                                        </p:tgtEl>
                                      </p:cBhvr>
                                      <p:to x="100000" y="90000"/>
                                    </p:animScale>
                                    <p:animScale>
                                      <p:cBhvr>
                                        <p:cTn id="103" dur="166" decel="50000">
                                          <p:stCondLst>
                                            <p:cond delay="1668"/>
                                          </p:stCondLst>
                                        </p:cTn>
                                        <p:tgtEl>
                                          <p:spTgt spid="3">
                                            <p:txEl>
                                              <p:pRg st="6" end="6"/>
                                            </p:txEl>
                                          </p:spTgt>
                                        </p:tgtEl>
                                      </p:cBhvr>
                                      <p:to x="100000" y="100000"/>
                                    </p:animScale>
                                    <p:animScale>
                                      <p:cBhvr>
                                        <p:cTn id="104" dur="26">
                                          <p:stCondLst>
                                            <p:cond delay="1808"/>
                                          </p:stCondLst>
                                        </p:cTn>
                                        <p:tgtEl>
                                          <p:spTgt spid="3">
                                            <p:txEl>
                                              <p:pRg st="6" end="6"/>
                                            </p:txEl>
                                          </p:spTgt>
                                        </p:tgtEl>
                                      </p:cBhvr>
                                      <p:to x="100000" y="95000"/>
                                    </p:animScale>
                                    <p:animScale>
                                      <p:cBhvr>
                                        <p:cTn id="105"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r>
              <a:rPr lang="en-US" dirty="0" smtClean="0"/>
              <a:t>Context Clue-Synonym</a:t>
            </a:r>
            <a:endParaRPr lang="en-US" dirty="0"/>
          </a:p>
        </p:txBody>
      </p:sp>
      <p:sp>
        <p:nvSpPr>
          <p:cNvPr id="3" name="Content Placeholder 2"/>
          <p:cNvSpPr>
            <a:spLocks noGrp="1"/>
          </p:cNvSpPr>
          <p:nvPr>
            <p:ph idx="1"/>
          </p:nvPr>
        </p:nvSpPr>
        <p:spPr>
          <a:xfrm>
            <a:off x="457200" y="1143000"/>
            <a:ext cx="7239000" cy="5312736"/>
          </a:xfrm>
        </p:spPr>
        <p:txBody>
          <a:bodyPr>
            <a:normAutofit/>
          </a:bodyPr>
          <a:lstStyle/>
          <a:p>
            <a:r>
              <a:rPr lang="en-US" dirty="0" smtClean="0"/>
              <a:t>Other words are used in the sentence with similar meanings</a:t>
            </a:r>
          </a:p>
          <a:p>
            <a:pPr>
              <a:buNone/>
            </a:pPr>
            <a:endParaRPr lang="en-US" dirty="0" smtClean="0"/>
          </a:p>
          <a:p>
            <a:endParaRPr lang="en-US" dirty="0" smtClean="0"/>
          </a:p>
          <a:p>
            <a:r>
              <a:rPr lang="en-US" dirty="0" smtClean="0"/>
              <a:t>The </a:t>
            </a:r>
            <a:r>
              <a:rPr lang="en-US" b="1" i="1" dirty="0" smtClean="0"/>
              <a:t>slender</a:t>
            </a:r>
            <a:r>
              <a:rPr lang="en-US" dirty="0" smtClean="0"/>
              <a:t> lady was so thin her jeans were too big on her.</a:t>
            </a:r>
          </a:p>
          <a:p>
            <a:endParaRPr lang="en-US" dirty="0" smtClean="0"/>
          </a:p>
          <a:p>
            <a:r>
              <a:rPr lang="en-US" sz="2800" dirty="0" smtClean="0">
                <a:solidFill>
                  <a:schemeClr val="accent1">
                    <a:lumMod val="75000"/>
                  </a:schemeClr>
                </a:solidFill>
              </a:rPr>
              <a:t>Slender means </a:t>
            </a:r>
            <a:r>
              <a:rPr lang="en-US" sz="2800" dirty="0" smtClean="0">
                <a:solidFill>
                  <a:schemeClr val="accent1">
                    <a:lumMod val="75000"/>
                  </a:schemeClr>
                </a:solidFill>
                <a:latin typeface="Arial Unicode MS" pitchFamily="34" charset="-128"/>
                <a:ea typeface="Arial Unicode MS" pitchFamily="34" charset="-128"/>
                <a:cs typeface="Arial Unicode MS" pitchFamily="34" charset="-128"/>
              </a:rPr>
              <a:t>thin</a:t>
            </a:r>
            <a:r>
              <a:rPr lang="en-US" sz="2800" dirty="0" smtClean="0">
                <a:solidFill>
                  <a:schemeClr val="accent1">
                    <a:lumMod val="75000"/>
                  </a:schemeClr>
                </a:solidFill>
              </a:rPr>
              <a:t>.</a:t>
            </a:r>
            <a:endParaRPr lang="en-US" sz="2800" dirty="0">
              <a:solidFill>
                <a:schemeClr val="accent1">
                  <a:lumMod val="75000"/>
                </a:schemeClr>
              </a:solidFill>
            </a:endParaRPr>
          </a:p>
        </p:txBody>
      </p:sp>
      <p:sp>
        <p:nvSpPr>
          <p:cNvPr id="4" name="Rectangle 3"/>
          <p:cNvSpPr/>
          <p:nvPr/>
        </p:nvSpPr>
        <p:spPr>
          <a:xfrm>
            <a:off x="2286000" y="2057400"/>
            <a:ext cx="4572000" cy="707886"/>
          </a:xfrm>
          <a:prstGeom prst="rect">
            <a:avLst/>
          </a:prstGeom>
        </p:spPr>
        <p:txBody>
          <a:bodyPr wrap="square">
            <a:spAutoFit/>
          </a:bodyPr>
          <a:lstStyle/>
          <a:p>
            <a:r>
              <a:rPr lang="en-US" sz="2000" dirty="0" smtClean="0"/>
              <a:t>Pay attention to the words that are </a:t>
            </a:r>
            <a:r>
              <a:rPr lang="en-US" sz="2000" b="1" dirty="0" smtClean="0"/>
              <a:t> restated by context clues. </a:t>
            </a:r>
            <a:endParaRPr lang="en-US" sz="2000" dirty="0"/>
          </a:p>
        </p:txBody>
      </p:sp>
      <p:pic>
        <p:nvPicPr>
          <p:cNvPr id="5122" name="Picture 2" descr="C:\Users\Debbie\AppData\Local\Microsoft\Windows\Temporary Internet Files\Content.IE5\0AF6JLI5\MC900439911[1].wmf"/>
          <p:cNvPicPr>
            <a:picLocks noChangeAspect="1" noChangeArrowheads="1"/>
          </p:cNvPicPr>
          <p:nvPr/>
        </p:nvPicPr>
        <p:blipFill>
          <a:blip r:embed="rId2" cstate="print"/>
          <a:srcRect/>
          <a:stretch>
            <a:fillRect/>
          </a:stretch>
        </p:blipFill>
        <p:spPr bwMode="auto">
          <a:xfrm>
            <a:off x="4374181" y="3886200"/>
            <a:ext cx="3137945" cy="2057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r>
              <a:rPr lang="en-US" dirty="0" smtClean="0"/>
              <a:t>Synonym</a:t>
            </a:r>
            <a:endParaRPr lang="en-US" dirty="0"/>
          </a:p>
        </p:txBody>
      </p:sp>
      <p:sp>
        <p:nvSpPr>
          <p:cNvPr id="3" name="Content Placeholder 2"/>
          <p:cNvSpPr>
            <a:spLocks noGrp="1"/>
          </p:cNvSpPr>
          <p:nvPr>
            <p:ph idx="1"/>
          </p:nvPr>
        </p:nvSpPr>
        <p:spPr>
          <a:xfrm>
            <a:off x="457200" y="1066800"/>
            <a:ext cx="7239000" cy="5562600"/>
          </a:xfrm>
        </p:spPr>
        <p:txBody>
          <a:bodyPr>
            <a:normAutofit/>
          </a:bodyPr>
          <a:lstStyle/>
          <a:p>
            <a:r>
              <a:rPr lang="en-US" dirty="0" smtClean="0"/>
              <a:t>Sometimes the author will explain an unusual word further. There may be a word or </a:t>
            </a:r>
            <a:r>
              <a:rPr lang="en-US" dirty="0"/>
              <a:t>phrase set apart between </a:t>
            </a:r>
            <a:r>
              <a:rPr lang="en-US" dirty="0" smtClean="0"/>
              <a:t>commas, following the unknown word.  Also, look for these signal words or phrases: </a:t>
            </a:r>
          </a:p>
          <a:p>
            <a:pPr marL="0" indent="0">
              <a:buNone/>
            </a:pPr>
            <a:r>
              <a:rPr lang="en-US" dirty="0" smtClean="0"/>
              <a:t>Likewise</a:t>
            </a:r>
          </a:p>
          <a:p>
            <a:pPr marL="0" indent="0">
              <a:buNone/>
            </a:pPr>
            <a:r>
              <a:rPr lang="en-US" dirty="0" smtClean="0"/>
              <a:t>Especially</a:t>
            </a:r>
          </a:p>
          <a:p>
            <a:pPr marL="0" indent="0">
              <a:buNone/>
            </a:pPr>
            <a:r>
              <a:rPr lang="en-US" dirty="0" smtClean="0"/>
              <a:t>Or</a:t>
            </a:r>
          </a:p>
          <a:p>
            <a:pPr marL="0" indent="0">
              <a:buNone/>
            </a:pPr>
            <a:r>
              <a:rPr lang="en-US" dirty="0" smtClean="0"/>
              <a:t>In that</a:t>
            </a:r>
          </a:p>
          <a:p>
            <a:pPr marL="0" indent="0">
              <a:buNone/>
            </a:pPr>
            <a:r>
              <a:rPr lang="en-US" dirty="0" smtClean="0"/>
              <a:t>Similarly</a:t>
            </a:r>
          </a:p>
          <a:p>
            <a:pPr marL="0" indent="0">
              <a:buNone/>
            </a:pPr>
            <a:r>
              <a:rPr lang="en-US" dirty="0" smtClean="0"/>
              <a:t>In other words</a:t>
            </a:r>
          </a:p>
          <a:p>
            <a:pPr marL="0" indent="0">
              <a:buNone/>
            </a:pPr>
            <a:r>
              <a:rPr lang="en-US" dirty="0" smtClean="0"/>
              <a:t>That is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0" y="3505200"/>
            <a:ext cx="3657600" cy="2438400"/>
          </a:xfrm>
          <a:prstGeom prst="rect">
            <a:avLst/>
          </a:prstGeom>
        </p:spPr>
      </p:pic>
    </p:spTree>
    <p:extLst>
      <p:ext uri="{BB962C8B-B14F-4D97-AF65-F5344CB8AC3E}">
        <p14:creationId xmlns:p14="http://schemas.microsoft.com/office/powerpoint/2010/main" val="898552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additive="base">
                                        <p:cTn id="12"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ID="2" presetClass="entr" presetSubtype="4"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4" fill="hold" nodeType="after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additive="base">
                                        <p:cTn id="3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4" fill="hold">
                            <p:stCondLst>
                              <p:cond delay="3000"/>
                            </p:stCondLst>
                            <p:childTnLst>
                              <p:par>
                                <p:cTn id="35" presetID="2" presetClass="entr" presetSubtype="4" fill="hold"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670560"/>
          </a:xfrm>
        </p:spPr>
        <p:txBody>
          <a:bodyPr/>
          <a:lstStyle/>
          <a:p>
            <a:r>
              <a:rPr lang="en-US" dirty="0" smtClean="0"/>
              <a:t>Context Clue- Antonym</a:t>
            </a:r>
            <a:endParaRPr lang="en-US" dirty="0"/>
          </a:p>
        </p:txBody>
      </p:sp>
      <p:sp>
        <p:nvSpPr>
          <p:cNvPr id="3" name="Content Placeholder 2"/>
          <p:cNvSpPr>
            <a:spLocks noGrp="1"/>
          </p:cNvSpPr>
          <p:nvPr>
            <p:ph idx="1"/>
          </p:nvPr>
        </p:nvSpPr>
        <p:spPr>
          <a:xfrm>
            <a:off x="228600" y="1143000"/>
            <a:ext cx="7162800" cy="5312736"/>
          </a:xfrm>
        </p:spPr>
        <p:txBody>
          <a:bodyPr/>
          <a:lstStyle/>
          <a:p>
            <a:r>
              <a:rPr lang="en-US" dirty="0" smtClean="0"/>
              <a:t>Other words are used in the sentence with opposite meanings.</a:t>
            </a:r>
          </a:p>
          <a:p>
            <a:pPr>
              <a:buNone/>
            </a:pPr>
            <a:r>
              <a:rPr lang="en-US" sz="2000" dirty="0" smtClean="0"/>
              <a:t> 		Often signaled by the words </a:t>
            </a:r>
            <a:r>
              <a:rPr lang="en-US" sz="2000" i="1" dirty="0" smtClean="0"/>
              <a:t>whereas, unlike, or as 	opposed to.</a:t>
            </a:r>
          </a:p>
          <a:p>
            <a:pPr>
              <a:buNone/>
            </a:pPr>
            <a:endParaRPr lang="en-US" sz="1800" i="1" dirty="0" smtClean="0"/>
          </a:p>
          <a:p>
            <a:pPr>
              <a:buNone/>
            </a:pPr>
            <a:r>
              <a:rPr lang="en-US" sz="1800" dirty="0" smtClean="0"/>
              <a:t>	 </a:t>
            </a:r>
            <a:r>
              <a:rPr lang="en-US" sz="2400" dirty="0" smtClean="0"/>
              <a:t>Unlike Jasmine’s room, which was </a:t>
            </a:r>
            <a:r>
              <a:rPr lang="en-US" sz="2400" b="1" i="1" dirty="0" smtClean="0"/>
              <a:t>immaculate</a:t>
            </a:r>
            <a:r>
              <a:rPr lang="en-US" sz="2400" dirty="0" smtClean="0"/>
              <a:t>, Jessica’s room was very messy.</a:t>
            </a:r>
          </a:p>
          <a:p>
            <a:pPr>
              <a:buNone/>
            </a:pPr>
            <a:endParaRPr lang="en-US" sz="2400" dirty="0" smtClean="0"/>
          </a:p>
          <a:p>
            <a:pPr>
              <a:buNone/>
            </a:pPr>
            <a:r>
              <a:rPr lang="en-US" sz="2400" dirty="0" smtClean="0"/>
              <a:t>	</a:t>
            </a:r>
            <a:r>
              <a:rPr lang="en-US" sz="2400" dirty="0" smtClean="0">
                <a:solidFill>
                  <a:schemeClr val="accent1">
                    <a:lumMod val="75000"/>
                  </a:schemeClr>
                </a:solidFill>
              </a:rPr>
              <a:t>Immaculate means the opposite of messy, or neat and clean.</a:t>
            </a:r>
            <a:endParaRPr lang="en-US" sz="2400" dirty="0">
              <a:solidFill>
                <a:schemeClr val="accent1">
                  <a:lumMod val="75000"/>
                </a:schemeClr>
              </a:solidFill>
            </a:endParaRPr>
          </a:p>
        </p:txBody>
      </p:sp>
      <p:pic>
        <p:nvPicPr>
          <p:cNvPr id="6148" name="Picture 4" descr="C:\Users\Debbie\AppData\Local\Microsoft\Windows\Temporary Internet Files\Content.IE5\TLLBB3F3\MM900336682[1].gif"/>
          <p:cNvPicPr>
            <a:picLocks noChangeAspect="1" noChangeArrowheads="1" noCrop="1"/>
          </p:cNvPicPr>
          <p:nvPr/>
        </p:nvPicPr>
        <p:blipFill>
          <a:blip r:embed="rId2" cstate="print"/>
          <a:srcRect/>
          <a:stretch>
            <a:fillRect/>
          </a:stretch>
        </p:blipFill>
        <p:spPr bwMode="auto">
          <a:xfrm>
            <a:off x="6858000" y="4724401"/>
            <a:ext cx="2078064" cy="19775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lstStyle/>
          <a:p>
            <a:r>
              <a:rPr lang="en-US" dirty="0" smtClean="0"/>
              <a:t>antonym</a:t>
            </a:r>
            <a:endParaRPr lang="en-US" dirty="0"/>
          </a:p>
        </p:txBody>
      </p:sp>
      <p:sp>
        <p:nvSpPr>
          <p:cNvPr id="3" name="Content Placeholder 2"/>
          <p:cNvSpPr>
            <a:spLocks noGrp="1"/>
          </p:cNvSpPr>
          <p:nvPr>
            <p:ph idx="1"/>
          </p:nvPr>
        </p:nvSpPr>
        <p:spPr>
          <a:xfrm>
            <a:off x="457200" y="1066800"/>
            <a:ext cx="7239000" cy="5388936"/>
          </a:xfrm>
        </p:spPr>
        <p:txBody>
          <a:bodyPr>
            <a:normAutofit lnSpcReduction="10000"/>
          </a:bodyPr>
          <a:lstStyle/>
          <a:p>
            <a:r>
              <a:rPr lang="en-US" dirty="0" smtClean="0"/>
              <a:t>Look for these signal words for this type of context clue: </a:t>
            </a:r>
          </a:p>
          <a:p>
            <a:pPr marL="0" indent="0">
              <a:buNone/>
            </a:pPr>
            <a:r>
              <a:rPr lang="en-US" dirty="0" smtClean="0"/>
              <a:t>Some…but others</a:t>
            </a:r>
          </a:p>
          <a:p>
            <a:pPr marL="0" indent="0">
              <a:buNone/>
            </a:pPr>
            <a:r>
              <a:rPr lang="en-US" dirty="0" smtClean="0"/>
              <a:t>On the other hand</a:t>
            </a:r>
          </a:p>
          <a:p>
            <a:pPr marL="0" indent="0">
              <a:buNone/>
            </a:pPr>
            <a:r>
              <a:rPr lang="en-US" dirty="0" smtClean="0"/>
              <a:t>Not</a:t>
            </a:r>
          </a:p>
          <a:p>
            <a:pPr marL="0" indent="0">
              <a:buNone/>
            </a:pPr>
            <a:r>
              <a:rPr lang="en-US" dirty="0" smtClean="0"/>
              <a:t>Despite</a:t>
            </a:r>
          </a:p>
          <a:p>
            <a:pPr marL="0" indent="0">
              <a:buNone/>
            </a:pPr>
            <a:r>
              <a:rPr lang="en-US" dirty="0" smtClean="0"/>
              <a:t>Although</a:t>
            </a:r>
          </a:p>
          <a:p>
            <a:pPr marL="0" indent="0">
              <a:buNone/>
            </a:pPr>
            <a:r>
              <a:rPr lang="en-US" dirty="0" smtClean="0"/>
              <a:t>Yet</a:t>
            </a:r>
          </a:p>
          <a:p>
            <a:pPr marL="0" indent="0">
              <a:buNone/>
            </a:pPr>
            <a:r>
              <a:rPr lang="en-US" dirty="0" smtClean="0"/>
              <a:t>But</a:t>
            </a:r>
          </a:p>
          <a:p>
            <a:pPr marL="0" indent="0">
              <a:buNone/>
            </a:pPr>
            <a:r>
              <a:rPr lang="en-US" dirty="0" smtClean="0"/>
              <a:t>By contrast</a:t>
            </a:r>
          </a:p>
          <a:p>
            <a:pPr marL="0" indent="0">
              <a:buNone/>
            </a:pPr>
            <a:r>
              <a:rPr lang="en-US" dirty="0" smtClean="0"/>
              <a:t>Then again</a:t>
            </a:r>
          </a:p>
          <a:p>
            <a:pPr marL="0" indent="0">
              <a:buNone/>
            </a:pPr>
            <a:r>
              <a:rPr lang="en-US" dirty="0" smtClean="0"/>
              <a:t>And then</a:t>
            </a:r>
            <a:endParaRPr lang="en-US" dirty="0"/>
          </a:p>
        </p:txBody>
      </p:sp>
      <p:pic>
        <p:nvPicPr>
          <p:cNvPr id="4" name="Picture 3"/>
          <p:cNvPicPr>
            <a:picLocks noChangeAspect="1"/>
          </p:cNvPicPr>
          <p:nvPr/>
        </p:nvPicPr>
        <p:blipFill>
          <a:blip r:embed="rId2"/>
          <a:stretch>
            <a:fillRect/>
          </a:stretch>
        </p:blipFill>
        <p:spPr>
          <a:xfrm>
            <a:off x="3733800" y="2805545"/>
            <a:ext cx="3724442" cy="2757055"/>
          </a:xfrm>
          <a:prstGeom prst="rect">
            <a:avLst/>
          </a:prstGeom>
        </p:spPr>
      </p:pic>
    </p:spTree>
    <p:extLst>
      <p:ext uri="{BB962C8B-B14F-4D97-AF65-F5344CB8AC3E}">
        <p14:creationId xmlns:p14="http://schemas.microsoft.com/office/powerpoint/2010/main" val="3652694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par>
                          <p:cTn id="10" fill="hold">
                            <p:stCondLst>
                              <p:cond delay="500"/>
                            </p:stCondLst>
                            <p:childTnLst>
                              <p:par>
                                <p:cTn id="11" presetID="53" presetClass="entr" presetSubtype="16"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5" dur="500"/>
                                        <p:tgtEl>
                                          <p:spTgt spid="3">
                                            <p:txEl>
                                              <p:pRg st="2" end="2"/>
                                            </p:txEl>
                                          </p:spTgt>
                                        </p:tgtEl>
                                      </p:cBhvr>
                                    </p:animEffect>
                                  </p:childTnLst>
                                </p:cTn>
                              </p:par>
                            </p:childTnLst>
                          </p:cTn>
                        </p:par>
                        <p:par>
                          <p:cTn id="16" fill="hold">
                            <p:stCondLst>
                              <p:cond delay="1000"/>
                            </p:stCondLst>
                            <p:childTnLst>
                              <p:par>
                                <p:cTn id="17" presetID="53" presetClass="entr" presetSubtype="16"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1" dur="500"/>
                                        <p:tgtEl>
                                          <p:spTgt spid="3">
                                            <p:txEl>
                                              <p:pRg st="3" end="3"/>
                                            </p:txEl>
                                          </p:spTgt>
                                        </p:tgtEl>
                                      </p:cBhvr>
                                    </p:animEffect>
                                  </p:childTnLst>
                                </p:cTn>
                              </p:par>
                            </p:childTnLst>
                          </p:cTn>
                        </p:par>
                        <p:par>
                          <p:cTn id="22" fill="hold">
                            <p:stCondLst>
                              <p:cond delay="1500"/>
                            </p:stCondLst>
                            <p:childTnLst>
                              <p:par>
                                <p:cTn id="23" presetID="53" presetClass="entr" presetSubtype="16" fill="hold"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7" dur="500"/>
                                        <p:tgtEl>
                                          <p:spTgt spid="3">
                                            <p:txEl>
                                              <p:pRg st="4" end="4"/>
                                            </p:txEl>
                                          </p:spTgt>
                                        </p:tgtEl>
                                      </p:cBhvr>
                                    </p:animEffect>
                                  </p:childTnLst>
                                </p:cTn>
                              </p:par>
                            </p:childTnLst>
                          </p:cTn>
                        </p:par>
                        <p:par>
                          <p:cTn id="28" fill="hold">
                            <p:stCondLst>
                              <p:cond delay="2000"/>
                            </p:stCondLst>
                            <p:childTnLst>
                              <p:par>
                                <p:cTn id="29" presetID="53" presetClass="entr" presetSubtype="16" fill="hold"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3" dur="500"/>
                                        <p:tgtEl>
                                          <p:spTgt spid="3">
                                            <p:txEl>
                                              <p:pRg st="5" end="5"/>
                                            </p:txEl>
                                          </p:spTgt>
                                        </p:tgtEl>
                                      </p:cBhvr>
                                    </p:animEffect>
                                  </p:childTnLst>
                                </p:cTn>
                              </p:par>
                            </p:childTnLst>
                          </p:cTn>
                        </p:par>
                        <p:par>
                          <p:cTn id="34" fill="hold">
                            <p:stCondLst>
                              <p:cond delay="2500"/>
                            </p:stCondLst>
                            <p:childTnLst>
                              <p:par>
                                <p:cTn id="35" presetID="53" presetClass="entr" presetSubtype="16" fill="hold"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9" dur="500"/>
                                        <p:tgtEl>
                                          <p:spTgt spid="3">
                                            <p:txEl>
                                              <p:pRg st="6" end="6"/>
                                            </p:txEl>
                                          </p:spTgt>
                                        </p:tgtEl>
                                      </p:cBhvr>
                                    </p:animEffect>
                                  </p:childTnLst>
                                </p:cTn>
                              </p:par>
                            </p:childTnLst>
                          </p:cTn>
                        </p:par>
                        <p:par>
                          <p:cTn id="40" fill="hold">
                            <p:stCondLst>
                              <p:cond delay="3000"/>
                            </p:stCondLst>
                            <p:childTnLst>
                              <p:par>
                                <p:cTn id="41" presetID="53" presetClass="entr" presetSubtype="16" fill="hold"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p:cTn id="43"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5" dur="500"/>
                                        <p:tgtEl>
                                          <p:spTgt spid="3">
                                            <p:txEl>
                                              <p:pRg st="7" end="7"/>
                                            </p:txEl>
                                          </p:spTgt>
                                        </p:tgtEl>
                                      </p:cBhvr>
                                    </p:animEffect>
                                  </p:childTnLst>
                                </p:cTn>
                              </p:par>
                            </p:childTnLst>
                          </p:cTn>
                        </p:par>
                        <p:par>
                          <p:cTn id="46" fill="hold">
                            <p:stCondLst>
                              <p:cond delay="3500"/>
                            </p:stCondLst>
                            <p:childTnLst>
                              <p:par>
                                <p:cTn id="47" presetID="53" presetClass="entr" presetSubtype="16" fill="hold" nodeType="after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p:cTn id="49"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1" dur="500"/>
                                        <p:tgtEl>
                                          <p:spTgt spid="3">
                                            <p:txEl>
                                              <p:pRg st="8" end="8"/>
                                            </p:txEl>
                                          </p:spTgt>
                                        </p:tgtEl>
                                      </p:cBhvr>
                                    </p:animEffect>
                                  </p:childTnLst>
                                </p:cTn>
                              </p:par>
                            </p:childTnLst>
                          </p:cTn>
                        </p:par>
                        <p:par>
                          <p:cTn id="52" fill="hold">
                            <p:stCondLst>
                              <p:cond delay="4000"/>
                            </p:stCondLst>
                            <p:childTnLst>
                              <p:par>
                                <p:cTn id="53" presetID="53" presetClass="entr" presetSubtype="16" fill="hold" nodeType="after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p:cTn id="55"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6"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57" dur="500"/>
                                        <p:tgtEl>
                                          <p:spTgt spid="3">
                                            <p:txEl>
                                              <p:pRg st="9" end="9"/>
                                            </p:txEl>
                                          </p:spTgt>
                                        </p:tgtEl>
                                      </p:cBhvr>
                                    </p:animEffect>
                                  </p:childTnLst>
                                </p:cTn>
                              </p:par>
                            </p:childTnLst>
                          </p:cTn>
                        </p:par>
                        <p:par>
                          <p:cTn id="58" fill="hold">
                            <p:stCondLst>
                              <p:cond delay="4500"/>
                            </p:stCondLst>
                            <p:childTnLst>
                              <p:par>
                                <p:cTn id="59" presetID="53" presetClass="entr" presetSubtype="16" fill="hold" nodeType="after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p:cTn id="61"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62"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63"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1210</TotalTime>
  <Words>766</Words>
  <Application>Microsoft Office PowerPoint</Application>
  <PresentationFormat>On-screen Show (4:3)</PresentationFormat>
  <Paragraphs>106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Opulent</vt:lpstr>
      <vt:lpstr>Analyzing Context Clues</vt:lpstr>
      <vt:lpstr>What is a context clue?</vt:lpstr>
      <vt:lpstr>Some common Types of context clues</vt:lpstr>
      <vt:lpstr>Context Clue- Definition</vt:lpstr>
      <vt:lpstr>Definition</vt:lpstr>
      <vt:lpstr>Context Clue-Synonym</vt:lpstr>
      <vt:lpstr>Synonym</vt:lpstr>
      <vt:lpstr>Context Clue- Antonym</vt:lpstr>
      <vt:lpstr>antonym</vt:lpstr>
      <vt:lpstr>Context Clue- Example</vt:lpstr>
      <vt:lpstr>Example</vt:lpstr>
      <vt:lpstr>Context Clue - inference</vt:lpstr>
      <vt:lpstr>Cause and effect</vt:lpstr>
      <vt:lpstr>Practice- Identify which type of context clue </vt:lpstr>
      <vt:lpstr>Practice- Answers</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Analyzing Context Clues</dc:title>
  <dc:creator>Debbie</dc:creator>
  <cp:lastModifiedBy>AcademirMiddleTeach</cp:lastModifiedBy>
  <cp:revision>44</cp:revision>
  <dcterms:created xsi:type="dcterms:W3CDTF">2010-04-14T18:58:39Z</dcterms:created>
  <dcterms:modified xsi:type="dcterms:W3CDTF">2017-09-20T14:22:49Z</dcterms:modified>
</cp:coreProperties>
</file>