
<file path=[Content_Types].xml><?xml version="1.0" encoding="utf-8"?>
<Types xmlns="http://schemas.openxmlformats.org/package/2006/content-types">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9" r:id="rId3"/>
    <p:sldId id="281" r:id="rId4"/>
    <p:sldId id="280" r:id="rId5"/>
    <p:sldId id="282" r:id="rId6"/>
    <p:sldId id="261" r:id="rId7"/>
    <p:sldId id="274" r:id="rId8"/>
    <p:sldId id="275" r:id="rId9"/>
    <p:sldId id="307" r:id="rId10"/>
    <p:sldId id="277" r:id="rId11"/>
    <p:sldId id="283" r:id="rId12"/>
    <p:sldId id="278" r:id="rId13"/>
    <p:sldId id="284" r:id="rId14"/>
    <p:sldId id="262" r:id="rId15"/>
    <p:sldId id="288" r:id="rId16"/>
    <p:sldId id="289" r:id="rId17"/>
    <p:sldId id="290" r:id="rId18"/>
    <p:sldId id="292" r:id="rId19"/>
    <p:sldId id="293" r:id="rId20"/>
    <p:sldId id="294" r:id="rId21"/>
    <p:sldId id="295" r:id="rId22"/>
    <p:sldId id="296" r:id="rId23"/>
    <p:sldId id="291" r:id="rId24"/>
    <p:sldId id="297" r:id="rId25"/>
    <p:sldId id="306" r:id="rId26"/>
    <p:sldId id="299" r:id="rId27"/>
    <p:sldId id="302" r:id="rId28"/>
    <p:sldId id="266" r:id="rId29"/>
    <p:sldId id="301" r:id="rId30"/>
    <p:sldId id="303" r:id="rId31"/>
    <p:sldId id="265" r:id="rId32"/>
    <p:sldId id="270" r:id="rId33"/>
    <p:sldId id="298" r:id="rId34"/>
    <p:sldId id="304" r:id="rId35"/>
    <p:sldId id="305" r:id="rId36"/>
    <p:sldId id="308"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nja" initials="TB"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3" autoAdjust="0"/>
    <p:restoredTop sz="94640" autoAdjust="0"/>
  </p:normalViewPr>
  <p:slideViewPr>
    <p:cSldViewPr snapToGrid="0">
      <p:cViewPr>
        <p:scale>
          <a:sx n="20" d="100"/>
          <a:sy n="20" d="100"/>
        </p:scale>
        <p:origin x="-2586" y="-1260"/>
      </p:cViewPr>
      <p:guideLst>
        <p:guide orient="horz" pos="2160"/>
        <p:guide pos="2880"/>
      </p:guideLst>
    </p:cSldViewPr>
  </p:slideViewPr>
  <p:notesTextViewPr>
    <p:cViewPr>
      <p:scale>
        <a:sx n="100" d="100"/>
        <a:sy n="100" d="100"/>
      </p:scale>
      <p:origin x="0" y="0"/>
    </p:cViewPr>
  </p:notesTextViewPr>
  <p:notesViewPr>
    <p:cSldViewPr snapToGrid="0">
      <p:cViewPr varScale="1">
        <p:scale>
          <a:sx n="59" d="100"/>
          <a:sy n="59" d="100"/>
        </p:scale>
        <p:origin x="-2544" y="-96"/>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EE97C1-F0E9-48D7-85ED-DB2972255CBF}" type="datetimeFigureOut">
              <a:rPr lang="en-US" smtClean="0"/>
              <a:pPr/>
              <a:t>10/23/2017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985FF8-5F54-4AF8-B891-D8A4E48D84DB}" type="slidenum">
              <a:rPr lang="en-US" smtClean="0"/>
              <a:pPr/>
              <a:t>‹#›</a:t>
            </a:fld>
            <a:endParaRPr lang="en-US" dirty="0"/>
          </a:p>
        </p:txBody>
      </p:sp>
    </p:spTree>
    <p:extLst>
      <p:ext uri="{BB962C8B-B14F-4D97-AF65-F5344CB8AC3E}">
        <p14:creationId xmlns:p14="http://schemas.microsoft.com/office/powerpoint/2010/main" val="38707109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985FF8-5F54-4AF8-B891-D8A4E48D84DB}" type="slidenum">
              <a:rPr lang="en-US" smtClean="0"/>
              <a:pPr/>
              <a:t>6</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985FF8-5F54-4AF8-B891-D8A4E48D84DB}" type="slidenum">
              <a:rPr lang="en-US" smtClean="0"/>
              <a:pPr/>
              <a:t>14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985FF8-5F54-4AF8-B891-D8A4E48D84DB}" type="slidenum">
              <a:rPr lang="en-US" smtClean="0"/>
              <a:pPr/>
              <a:t>19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985FF8-5F54-4AF8-B891-D8A4E48D84DB}" type="slidenum">
              <a:rPr lang="en-US" smtClean="0"/>
              <a:pPr/>
              <a:t>24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985FF8-5F54-4AF8-B891-D8A4E48D84DB}" type="slidenum">
              <a:rPr lang="en-US" smtClean="0"/>
              <a:pPr/>
              <a:t>25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985FF8-5F54-4AF8-B891-D8A4E48D84DB}" type="slidenum">
              <a:rPr lang="en-US" smtClean="0"/>
              <a:pPr/>
              <a:t>27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E985FF8-5F54-4AF8-B891-D8A4E48D84DB}" type="slidenum">
              <a:rPr lang="en-US" smtClean="0"/>
              <a:pPr/>
              <a:t>28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E985FF8-5F54-4AF8-B891-D8A4E48D84DB}" type="slidenum">
              <a:rPr lang="en-US" smtClean="0"/>
              <a:pPr/>
              <a:t>31</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8E985FF8-5F54-4AF8-B891-D8A4E48D84DB}" type="slidenum">
              <a:rPr lang="en-US" smtClean="0"/>
              <a:pPr/>
              <a:t>32</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C1E48F-93C6-4F17-8400-BDCF41351613}" type="datetimeFigureOut">
              <a:rPr lang="en-US" smtClean="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595AA-48F7-49C3-9EE5-B613F97C6AB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1E48F-93C6-4F17-8400-BDCF41351613}" type="datetimeFigureOut">
              <a:rPr lang="en-US" smtClean="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595AA-48F7-49C3-9EE5-B613F97C6AB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1E48F-93C6-4F17-8400-BDCF41351613}" type="datetimeFigureOut">
              <a:rPr lang="en-US" smtClean="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595AA-48F7-49C3-9EE5-B613F97C6AB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C1E48F-93C6-4F17-8400-BDCF41351613}" type="datetimeFigureOut">
              <a:rPr lang="en-US" smtClean="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595AA-48F7-49C3-9EE5-B613F97C6AB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C1E48F-93C6-4F17-8400-BDCF41351613}" type="datetimeFigureOut">
              <a:rPr lang="en-US" smtClean="0"/>
              <a:pPr/>
              <a:t>10/23/2017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4A595AA-48F7-49C3-9EE5-B613F97C6AB5}"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C1E48F-93C6-4F17-8400-BDCF41351613}" type="datetimeFigureOut">
              <a:rPr lang="en-US" smtClean="0"/>
              <a:pPr/>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A595AA-48F7-49C3-9EE5-B613F97C6AB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C1E48F-93C6-4F17-8400-BDCF41351613}" type="datetimeFigureOut">
              <a:rPr lang="en-US" smtClean="0"/>
              <a:pPr/>
              <a:t>10/23/2017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4A595AA-48F7-49C3-9EE5-B613F97C6AB5}"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C1E48F-93C6-4F17-8400-BDCF41351613}" type="datetimeFigureOut">
              <a:rPr lang="en-US" smtClean="0"/>
              <a:pPr/>
              <a:t>10/23/2017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4A595AA-48F7-49C3-9EE5-B613F97C6AB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C1E48F-93C6-4F17-8400-BDCF41351613}" type="datetimeFigureOut">
              <a:rPr lang="en-US" smtClean="0"/>
              <a:pPr/>
              <a:t>10/23/2017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4A595AA-48F7-49C3-9EE5-B613F97C6AB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1E48F-93C6-4F17-8400-BDCF41351613}" type="datetimeFigureOut">
              <a:rPr lang="en-US" smtClean="0"/>
              <a:pPr/>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A595AA-48F7-49C3-9EE5-B613F97C6AB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C1E48F-93C6-4F17-8400-BDCF41351613}" type="datetimeFigureOut">
              <a:rPr lang="en-US" smtClean="0"/>
              <a:pPr/>
              <a:t>10/23/2017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4A595AA-48F7-49C3-9EE5-B613F97C6AB5}"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C1E48F-93C6-4F17-8400-BDCF41351613}" type="datetimeFigureOut">
              <a:rPr lang="en-US" smtClean="0"/>
              <a:pPr/>
              <a:t>10/23/2017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595AA-48F7-49C3-9EE5-B613F97C6AB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wmf"/><Relationship Id="rId7" Type="http://schemas.openxmlformats.org/officeDocument/2006/relationships/image" Target="../media/image10.wmf"/><Relationship Id="rId2" Type="http://schemas.openxmlformats.org/officeDocument/2006/relationships/image" Target="../media/image5.wmf"/><Relationship Id="rId1" Type="http://schemas.openxmlformats.org/officeDocument/2006/relationships/slideLayout" Target="../slideLayouts/slideLayout2.xml"/><Relationship Id="rId6" Type="http://schemas.openxmlformats.org/officeDocument/2006/relationships/image" Target="../media/image9.wmf"/><Relationship Id="rId5" Type="http://schemas.openxmlformats.org/officeDocument/2006/relationships/image" Target="../media/image8.wmf"/><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pic>
        <p:nvPicPr>
          <p:cNvPr id="7" name="Picture 6" descr="shutterstock_96121307.jpg"/>
          <p:cNvPicPr>
            <a:picLocks noChangeAspect="1"/>
          </p:cNvPicPr>
          <p:nvPr/>
        </p:nvPicPr>
        <p:blipFill>
          <a:blip r:embed="rId2" cstate="print"/>
          <a:stretch>
            <a:fillRect/>
          </a:stretch>
        </p:blipFill>
        <p:spPr>
          <a:xfrm>
            <a:off x="0" y="0"/>
            <a:ext cx="9144000" cy="6858000"/>
          </a:xfrm>
          <a:prstGeom prst="rect">
            <a:avLst/>
          </a:prstGeom>
        </p:spPr>
      </p:pic>
      <p:sp>
        <p:nvSpPr>
          <p:cNvPr id="8" name="TextBox 7"/>
          <p:cNvSpPr txBox="1"/>
          <p:nvPr/>
        </p:nvSpPr>
        <p:spPr>
          <a:xfrm>
            <a:off x="762000" y="876300"/>
            <a:ext cx="7524750" cy="33609201"/>
          </a:xfrm>
          <a:prstGeom prst="rect">
            <a:avLst/>
          </a:prstGeom>
          <a:noFill/>
        </p:spPr>
        <p:txBody>
          <a:bodyPr wrap="square" rtlCol="0">
            <a:spAutoFit/>
          </a:bodyPr>
          <a:lstStyle/>
          <a:p>
            <a:pPr algn="ctr"/>
            <a:r>
              <a:rPr lang="en-US" sz="6600" b="1" smtClean="0"/>
              <a:t>Discovering the </a:t>
            </a:r>
            <a:r>
              <a:rPr lang="en-US" sz="6600" b="1" dirty="0" smtClean="0"/>
              <a:t>Topic, Main Idea and Supporting Details</a:t>
            </a:r>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endParaRPr lang="en-US" sz="8800" b="1" dirty="0" smtClean="0"/>
          </a:p>
          <a:p>
            <a:pPr algn="ctr"/>
            <a:r>
              <a:rPr lang="en-US" sz="8800" b="1" dirty="0" smtClean="0"/>
              <a:t> </a:t>
            </a:r>
            <a:endParaRPr lang="en-US" sz="88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It is important to note…</a:t>
            </a:r>
            <a:endParaRPr lang="en-US" b="1" dirty="0"/>
          </a:p>
        </p:txBody>
      </p:sp>
      <p:sp>
        <p:nvSpPr>
          <p:cNvPr id="3" name="Content Placeholder 2"/>
          <p:cNvSpPr>
            <a:spLocks noGrp="1"/>
          </p:cNvSpPr>
          <p:nvPr>
            <p:ph idx="1"/>
          </p:nvPr>
        </p:nvSpPr>
        <p:spPr/>
        <p:txBody>
          <a:bodyPr/>
          <a:lstStyle/>
          <a:p>
            <a:r>
              <a:rPr lang="en-US" b="1" dirty="0" smtClean="0"/>
              <a:t>The topic is the focus of the paragraph—the main idea is what the writer of the paragraph wants the reader to KNOW about the topic (focus).</a:t>
            </a:r>
          </a:p>
          <a:p>
            <a:endParaRPr lang="en-US" dirty="0"/>
          </a:p>
        </p:txBody>
      </p:sp>
      <p:pic>
        <p:nvPicPr>
          <p:cNvPr id="4" name="Picture 3" descr="Egg.wmf"/>
          <p:cNvPicPr>
            <a:picLocks noChangeAspect="1"/>
          </p:cNvPicPr>
          <p:nvPr/>
        </p:nvPicPr>
        <p:blipFill>
          <a:blip r:embed="rId2" cstate="print"/>
          <a:stretch>
            <a:fillRect/>
          </a:stretch>
        </p:blipFill>
        <p:spPr>
          <a:xfrm>
            <a:off x="3543300" y="5690758"/>
            <a:ext cx="1869557" cy="591181"/>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0100" y="1600200"/>
            <a:ext cx="7848600" cy="4525963"/>
          </a:xfrm>
        </p:spPr>
        <p:txBody>
          <a:bodyPr>
            <a:normAutofit/>
          </a:bodyPr>
          <a:lstStyle/>
          <a:p>
            <a:pPr>
              <a:buNone/>
            </a:pPr>
            <a:r>
              <a:rPr lang="en-US" sz="4000" b="1" dirty="0" smtClean="0"/>
              <a:t>  </a:t>
            </a:r>
            <a:r>
              <a:rPr lang="en-US" sz="4400" b="1" dirty="0" smtClean="0"/>
              <a:t>To help organize your thoughts and determine the main idea of a passage, a main idea pyramid is helpful.</a:t>
            </a:r>
            <a:endParaRPr lang="en-US" sz="4400" b="1" dirty="0"/>
          </a:p>
        </p:txBody>
      </p:sp>
      <p:pic>
        <p:nvPicPr>
          <p:cNvPr id="4" name="Picture 3" descr="Egg.wmf"/>
          <p:cNvPicPr>
            <a:picLocks noChangeAspect="1"/>
          </p:cNvPicPr>
          <p:nvPr/>
        </p:nvPicPr>
        <p:blipFill>
          <a:blip r:embed="rId2" cstate="print"/>
          <a:stretch>
            <a:fillRect/>
          </a:stretch>
        </p:blipFill>
        <p:spPr>
          <a:xfrm>
            <a:off x="3543300" y="5690758"/>
            <a:ext cx="1869557" cy="591181"/>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in idea pyramid.jpg"/>
          <p:cNvPicPr>
            <a:picLocks noChangeAspect="1"/>
          </p:cNvPicPr>
          <p:nvPr/>
        </p:nvPicPr>
        <p:blipFill>
          <a:blip r:embed="rId2" cstate="print"/>
          <a:stretch>
            <a:fillRect/>
          </a:stretch>
        </p:blipFill>
        <p:spPr>
          <a:xfrm>
            <a:off x="838200" y="609600"/>
            <a:ext cx="7543800" cy="56388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81050" y="1600200"/>
            <a:ext cx="7905750" cy="4525963"/>
          </a:xfrm>
        </p:spPr>
        <p:txBody>
          <a:bodyPr>
            <a:normAutofit/>
          </a:bodyPr>
          <a:lstStyle/>
          <a:p>
            <a:pPr>
              <a:buNone/>
            </a:pPr>
            <a:r>
              <a:rPr lang="en-US" sz="4800" b="1" dirty="0" smtClean="0"/>
              <a:t>  </a:t>
            </a:r>
            <a:r>
              <a:rPr lang="en-US" sz="4400" b="1" dirty="0" smtClean="0"/>
              <a:t>Let’s practice reading a passage and filling in the pyramid together.</a:t>
            </a:r>
            <a:endParaRPr lang="en-US" sz="4400" b="1" dirty="0"/>
          </a:p>
        </p:txBody>
      </p:sp>
      <p:pic>
        <p:nvPicPr>
          <p:cNvPr id="4" name="Picture 3" descr="Egg.wmf"/>
          <p:cNvPicPr>
            <a:picLocks noChangeAspect="1"/>
          </p:cNvPicPr>
          <p:nvPr/>
        </p:nvPicPr>
        <p:blipFill>
          <a:blip r:embed="rId2" cstate="print"/>
          <a:stretch>
            <a:fillRect/>
          </a:stretch>
        </p:blipFill>
        <p:spPr>
          <a:xfrm>
            <a:off x="3829050" y="5690758"/>
            <a:ext cx="1869557" cy="59118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Egyptology</a:t>
            </a:r>
            <a:endParaRPr lang="en-US" b="1" dirty="0"/>
          </a:p>
        </p:txBody>
      </p:sp>
      <p:sp>
        <p:nvSpPr>
          <p:cNvPr id="3" name="Content Placeholder 2"/>
          <p:cNvSpPr>
            <a:spLocks noGrp="1"/>
          </p:cNvSpPr>
          <p:nvPr>
            <p:ph idx="1"/>
          </p:nvPr>
        </p:nvSpPr>
        <p:spPr>
          <a:xfrm>
            <a:off x="419100" y="1619250"/>
            <a:ext cx="7410450" cy="4525963"/>
          </a:xfrm>
        </p:spPr>
        <p:txBody>
          <a:bodyPr>
            <a:normAutofit fontScale="92500"/>
          </a:bodyPr>
          <a:lstStyle/>
          <a:p>
            <a:pPr>
              <a:buNone/>
            </a:pPr>
            <a:r>
              <a:rPr lang="en-US" sz="3600" b="1" dirty="0" smtClean="0"/>
              <a:t>   Egyptology is the fascinating study of ancient Egypt. In order to study ancient Egypt, scientists often look at archaeological discoveries, ancient art, and hieroglyphs. When people hear the word Egyptology, many think of the famous mummy of King Tut. </a:t>
            </a:r>
          </a:p>
          <a:p>
            <a:endParaRPr lang="en-US" dirty="0"/>
          </a:p>
        </p:txBody>
      </p:sp>
      <p:pic>
        <p:nvPicPr>
          <p:cNvPr id="5" name="Picture 4" descr="Egg.wmf"/>
          <p:cNvPicPr>
            <a:picLocks noChangeAspect="1"/>
          </p:cNvPicPr>
          <p:nvPr/>
        </p:nvPicPr>
        <p:blipFill>
          <a:blip r:embed="rId3" cstate="print"/>
          <a:stretch>
            <a:fillRect/>
          </a:stretch>
        </p:blipFill>
        <p:spPr>
          <a:xfrm>
            <a:off x="3733800" y="5843158"/>
            <a:ext cx="1869557" cy="59118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352800"/>
            <a:ext cx="8229600" cy="1143000"/>
          </a:xfrm>
        </p:spPr>
        <p:txBody>
          <a:bodyPr/>
          <a:lstStyle/>
          <a:p>
            <a:r>
              <a:rPr lang="en-US" dirty="0" smtClean="0"/>
              <a:t> </a:t>
            </a:r>
            <a:endParaRPr lang="en-US" dirty="0"/>
          </a:p>
        </p:txBody>
      </p:sp>
      <p:sp>
        <p:nvSpPr>
          <p:cNvPr id="4" name="Rectangle 3"/>
          <p:cNvSpPr/>
          <p:nvPr/>
        </p:nvSpPr>
        <p:spPr>
          <a:xfrm>
            <a:off x="533400" y="381000"/>
            <a:ext cx="7848600" cy="861774"/>
          </a:xfrm>
          <a:prstGeom prst="rect">
            <a:avLst/>
          </a:prstGeom>
        </p:spPr>
        <p:txBody>
          <a:bodyPr wrap="square">
            <a:spAutoFit/>
          </a:bodyPr>
          <a:lstStyle/>
          <a:p>
            <a:pPr>
              <a:defRPr/>
            </a:pPr>
            <a:r>
              <a:rPr lang="en-US" sz="3200" b="1" i="1" dirty="0" smtClean="0"/>
              <a:t>What is the topic of the passage?</a:t>
            </a:r>
          </a:p>
          <a:p>
            <a:endParaRPr lang="en-US" dirty="0"/>
          </a:p>
        </p:txBody>
      </p:sp>
      <p:sp>
        <p:nvSpPr>
          <p:cNvPr id="5" name="Isosceles Triangle 4"/>
          <p:cNvSpPr/>
          <p:nvPr/>
        </p:nvSpPr>
        <p:spPr>
          <a:xfrm>
            <a:off x="0" y="914400"/>
            <a:ext cx="9144000" cy="5486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657600" y="1600201"/>
            <a:ext cx="1905000" cy="461665"/>
          </a:xfrm>
          <a:prstGeom prst="rect">
            <a:avLst/>
          </a:prstGeom>
          <a:noFill/>
        </p:spPr>
        <p:txBody>
          <a:bodyPr wrap="square" rtlCol="0">
            <a:spAutoFit/>
          </a:bodyPr>
          <a:lstStyle/>
          <a:p>
            <a:pPr algn="ctr"/>
            <a:r>
              <a:rPr lang="en-US" sz="2400" b="1" dirty="0" smtClean="0"/>
              <a:t>Topic</a:t>
            </a:r>
          </a:p>
        </p:txBody>
      </p:sp>
      <p:cxnSp>
        <p:nvCxnSpPr>
          <p:cNvPr id="8" name="Straight Connector 7"/>
          <p:cNvCxnSpPr/>
          <p:nvPr/>
        </p:nvCxnSpPr>
        <p:spPr>
          <a:xfrm>
            <a:off x="3200400" y="25146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0" y="36576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5" idx="3"/>
          </p:cNvCxnSpPr>
          <p:nvPr/>
        </p:nvCxnSpPr>
        <p:spPr>
          <a:xfrm flipH="1">
            <a:off x="4572000" y="3657600"/>
            <a:ext cx="63062"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flipV="1">
            <a:off x="-8881241" y="-1615379"/>
            <a:ext cx="4419600" cy="830997"/>
          </a:xfrm>
          <a:prstGeom prst="rect">
            <a:avLst/>
          </a:prstGeom>
          <a:noFill/>
        </p:spPr>
        <p:txBody>
          <a:bodyPr wrap="square" rtlCol="0">
            <a:spAutoFit/>
          </a:bodyPr>
          <a:lstStyle/>
          <a:p>
            <a:pPr algn="ctr"/>
            <a:endParaRPr lang="en-US" sz="2400" b="1" dirty="0" smtClean="0"/>
          </a:p>
          <a:p>
            <a:pPr algn="ctr"/>
            <a:endParaRPr lang="en-US" sz="2400" b="1" dirty="0" smtClean="0"/>
          </a:p>
        </p:txBody>
      </p:sp>
      <p:sp>
        <p:nvSpPr>
          <p:cNvPr id="12" name="TextBox 11"/>
          <p:cNvSpPr txBox="1"/>
          <p:nvPr/>
        </p:nvSpPr>
        <p:spPr>
          <a:xfrm flipV="1">
            <a:off x="-13306096" y="1051714"/>
            <a:ext cx="4351282" cy="830997"/>
          </a:xfrm>
          <a:prstGeom prst="rect">
            <a:avLst/>
          </a:prstGeom>
          <a:noFill/>
        </p:spPr>
        <p:txBody>
          <a:bodyPr wrap="square" rtlCol="0">
            <a:spAutoFit/>
          </a:bodyPr>
          <a:lstStyle/>
          <a:p>
            <a:pPr algn="ctr"/>
            <a:r>
              <a:rPr lang="en-US" sz="2400" b="1" dirty="0" smtClean="0"/>
              <a:t>                                                                                                                                                                                                                                                       </a:t>
            </a:r>
          </a:p>
          <a:p>
            <a:endParaRPr lang="en-US" sz="2400" b="1" dirty="0" smtClean="0"/>
          </a:p>
        </p:txBody>
      </p:sp>
      <p:sp>
        <p:nvSpPr>
          <p:cNvPr id="13" name="TextBox 12"/>
          <p:cNvSpPr txBox="1"/>
          <p:nvPr/>
        </p:nvSpPr>
        <p:spPr>
          <a:xfrm flipV="1">
            <a:off x="-11387958" y="5288787"/>
            <a:ext cx="4419600" cy="1200329"/>
          </a:xfrm>
          <a:prstGeom prst="rect">
            <a:avLst/>
          </a:prstGeom>
          <a:noFill/>
        </p:spPr>
        <p:txBody>
          <a:bodyPr wrap="square" rtlCol="0">
            <a:spAutoFit/>
          </a:bodyPr>
          <a:lstStyle/>
          <a:p>
            <a:endParaRPr lang="en-US" sz="2400" b="1" dirty="0" smtClean="0"/>
          </a:p>
          <a:p>
            <a:endParaRPr lang="en-US" sz="2400" b="1" dirty="0" smtClean="0"/>
          </a:p>
          <a:p>
            <a:pPr algn="ctr"/>
            <a:endParaRPr lang="en-US" sz="2400" b="1" dirty="0" smtClean="0"/>
          </a:p>
        </p:txBody>
      </p:sp>
      <p:pic>
        <p:nvPicPr>
          <p:cNvPr id="14" name="Content Placeholder 13" descr="Ankh Symbol of Life.wmf"/>
          <p:cNvPicPr>
            <a:picLocks noGrp="1" noChangeAspect="1"/>
          </p:cNvPicPr>
          <p:nvPr>
            <p:ph idx="1"/>
          </p:nvPr>
        </p:nvPicPr>
        <p:blipFill>
          <a:blip r:embed="rId2" cstate="print"/>
          <a:stretch>
            <a:fillRect/>
          </a:stretch>
        </p:blipFill>
        <p:spPr>
          <a:xfrm>
            <a:off x="776265" y="1562099"/>
            <a:ext cx="1155918" cy="2041525"/>
          </a:xfrm>
        </p:spPr>
      </p:pic>
      <p:sp>
        <p:nvSpPr>
          <p:cNvPr id="31" name="TextBox 30"/>
          <p:cNvSpPr txBox="1"/>
          <p:nvPr/>
        </p:nvSpPr>
        <p:spPr>
          <a:xfrm>
            <a:off x="3638550" y="2038351"/>
            <a:ext cx="1905000" cy="461665"/>
          </a:xfrm>
          <a:prstGeom prst="rect">
            <a:avLst/>
          </a:prstGeom>
          <a:noFill/>
        </p:spPr>
        <p:txBody>
          <a:bodyPr wrap="square" rtlCol="0">
            <a:spAutoFit/>
          </a:bodyPr>
          <a:lstStyle/>
          <a:p>
            <a:pPr algn="ctr"/>
            <a:r>
              <a:rPr lang="en-US" sz="2400" b="1" dirty="0" smtClean="0"/>
              <a:t>Egyptology</a:t>
            </a:r>
          </a:p>
        </p:txBody>
      </p:sp>
      <p:pic>
        <p:nvPicPr>
          <p:cNvPr id="15" name="Content Placeholder 13" descr="Ankh Symbol of Life.wmf"/>
          <p:cNvPicPr>
            <a:picLocks noChangeAspect="1"/>
          </p:cNvPicPr>
          <p:nvPr/>
        </p:nvPicPr>
        <p:blipFill>
          <a:blip r:embed="rId2" cstate="print"/>
          <a:stretch>
            <a:fillRect/>
          </a:stretch>
        </p:blipFill>
        <p:spPr>
          <a:xfrm>
            <a:off x="7348515" y="1619249"/>
            <a:ext cx="1155918" cy="2041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52800"/>
            <a:ext cx="8229600" cy="1143000"/>
          </a:xfrm>
        </p:spPr>
        <p:txBody>
          <a:bodyPr/>
          <a:lstStyle/>
          <a:p>
            <a:r>
              <a:rPr lang="en-US" dirty="0" smtClean="0"/>
              <a:t> </a:t>
            </a:r>
            <a:endParaRPr lang="en-US" dirty="0"/>
          </a:p>
        </p:txBody>
      </p:sp>
      <p:sp>
        <p:nvSpPr>
          <p:cNvPr id="4" name="Rectangle 3"/>
          <p:cNvSpPr/>
          <p:nvPr/>
        </p:nvSpPr>
        <p:spPr>
          <a:xfrm>
            <a:off x="533400" y="381000"/>
            <a:ext cx="7848600" cy="1354217"/>
          </a:xfrm>
          <a:prstGeom prst="rect">
            <a:avLst/>
          </a:prstGeom>
        </p:spPr>
        <p:txBody>
          <a:bodyPr wrap="square">
            <a:spAutoFit/>
          </a:bodyPr>
          <a:lstStyle/>
          <a:p>
            <a:pPr>
              <a:defRPr/>
            </a:pPr>
            <a:r>
              <a:rPr lang="en-US" sz="3200" b="1" i="1" dirty="0" smtClean="0"/>
              <a:t>What is the author trying to tell us about Egyptology?</a:t>
            </a:r>
          </a:p>
          <a:p>
            <a:endParaRPr lang="en-US" dirty="0"/>
          </a:p>
        </p:txBody>
      </p:sp>
      <p:sp>
        <p:nvSpPr>
          <p:cNvPr id="5" name="Isosceles Triangle 4"/>
          <p:cNvSpPr/>
          <p:nvPr/>
        </p:nvSpPr>
        <p:spPr>
          <a:xfrm>
            <a:off x="0" y="914400"/>
            <a:ext cx="9144000" cy="5486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657600" y="1600200"/>
            <a:ext cx="1905000" cy="830997"/>
          </a:xfrm>
          <a:prstGeom prst="rect">
            <a:avLst/>
          </a:prstGeom>
          <a:noFill/>
        </p:spPr>
        <p:txBody>
          <a:bodyPr wrap="square" rtlCol="0">
            <a:spAutoFit/>
          </a:bodyPr>
          <a:lstStyle/>
          <a:p>
            <a:pPr algn="ctr"/>
            <a:r>
              <a:rPr lang="en-US" sz="2400" b="1" dirty="0" smtClean="0"/>
              <a:t>Topic</a:t>
            </a:r>
          </a:p>
          <a:p>
            <a:pPr algn="ctr"/>
            <a:r>
              <a:rPr lang="en-US" sz="2400" b="1" dirty="0" smtClean="0"/>
              <a:t>Egyptology</a:t>
            </a:r>
          </a:p>
        </p:txBody>
      </p:sp>
      <p:cxnSp>
        <p:nvCxnSpPr>
          <p:cNvPr id="8" name="Straight Connector 7"/>
          <p:cNvCxnSpPr/>
          <p:nvPr/>
        </p:nvCxnSpPr>
        <p:spPr>
          <a:xfrm>
            <a:off x="3200400" y="25146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0" y="36576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5" idx="3"/>
          </p:cNvCxnSpPr>
          <p:nvPr/>
        </p:nvCxnSpPr>
        <p:spPr>
          <a:xfrm>
            <a:off x="4572000" y="3657600"/>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38400" y="2514601"/>
            <a:ext cx="4419600" cy="461665"/>
          </a:xfrm>
          <a:prstGeom prst="rect">
            <a:avLst/>
          </a:prstGeom>
          <a:noFill/>
        </p:spPr>
        <p:txBody>
          <a:bodyPr wrap="square" rtlCol="0">
            <a:spAutoFit/>
          </a:bodyPr>
          <a:lstStyle/>
          <a:p>
            <a:pPr algn="ctr"/>
            <a:r>
              <a:rPr lang="en-US" sz="2400" b="1" dirty="0" smtClean="0"/>
              <a:t>Main Idea</a:t>
            </a:r>
          </a:p>
        </p:txBody>
      </p:sp>
      <p:sp>
        <p:nvSpPr>
          <p:cNvPr id="21" name="TextBox 20"/>
          <p:cNvSpPr txBox="1"/>
          <p:nvPr/>
        </p:nvSpPr>
        <p:spPr>
          <a:xfrm>
            <a:off x="2381250" y="2914650"/>
            <a:ext cx="4419600" cy="830997"/>
          </a:xfrm>
          <a:prstGeom prst="rect">
            <a:avLst/>
          </a:prstGeom>
          <a:noFill/>
        </p:spPr>
        <p:txBody>
          <a:bodyPr wrap="square" rtlCol="0">
            <a:spAutoFit/>
          </a:bodyPr>
          <a:lstStyle/>
          <a:p>
            <a:pPr algn="ctr"/>
            <a:r>
              <a:rPr lang="en-US" sz="2400" b="1" dirty="0" smtClean="0"/>
              <a:t>Egyptology is the           study  of ancient Egypt.</a:t>
            </a:r>
          </a:p>
        </p:txBody>
      </p:sp>
      <p:pic>
        <p:nvPicPr>
          <p:cNvPr id="13" name="Content Placeholder 13" descr="Ankh Symbol of Life.wmf"/>
          <p:cNvPicPr>
            <a:picLocks noChangeAspect="1"/>
          </p:cNvPicPr>
          <p:nvPr/>
        </p:nvPicPr>
        <p:blipFill>
          <a:blip r:embed="rId2" cstate="print"/>
          <a:stretch>
            <a:fillRect/>
          </a:stretch>
        </p:blipFill>
        <p:spPr>
          <a:xfrm>
            <a:off x="776265" y="1638299"/>
            <a:ext cx="1155918" cy="2041525"/>
          </a:xfrm>
          <a:prstGeom prst="rect">
            <a:avLst/>
          </a:prstGeom>
        </p:spPr>
      </p:pic>
      <p:pic>
        <p:nvPicPr>
          <p:cNvPr id="14" name="Content Placeholder 13" descr="Ankh Symbol of Life.wmf"/>
          <p:cNvPicPr>
            <a:picLocks noChangeAspect="1"/>
          </p:cNvPicPr>
          <p:nvPr/>
        </p:nvPicPr>
        <p:blipFill>
          <a:blip r:embed="rId2" cstate="print"/>
          <a:stretch>
            <a:fillRect/>
          </a:stretch>
        </p:blipFill>
        <p:spPr>
          <a:xfrm>
            <a:off x="7310415" y="1523999"/>
            <a:ext cx="1155918" cy="2041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52800"/>
            <a:ext cx="8229600" cy="1143000"/>
          </a:xfrm>
        </p:spPr>
        <p:txBody>
          <a:bodyPr/>
          <a:lstStyle/>
          <a:p>
            <a:r>
              <a:rPr lang="en-US" dirty="0" smtClean="0"/>
              <a:t> </a:t>
            </a:r>
            <a:endParaRPr lang="en-US" dirty="0"/>
          </a:p>
        </p:txBody>
      </p:sp>
      <p:sp>
        <p:nvSpPr>
          <p:cNvPr id="4" name="Rectangle 3"/>
          <p:cNvSpPr/>
          <p:nvPr/>
        </p:nvSpPr>
        <p:spPr>
          <a:xfrm>
            <a:off x="533400" y="381000"/>
            <a:ext cx="7848600" cy="861774"/>
          </a:xfrm>
          <a:prstGeom prst="rect">
            <a:avLst/>
          </a:prstGeom>
        </p:spPr>
        <p:txBody>
          <a:bodyPr wrap="square">
            <a:spAutoFit/>
          </a:bodyPr>
          <a:lstStyle/>
          <a:p>
            <a:pPr>
              <a:defRPr/>
            </a:pPr>
            <a:r>
              <a:rPr lang="en-US" sz="3200" b="1" i="1" dirty="0" smtClean="0"/>
              <a:t>Which details support the main idea?</a:t>
            </a:r>
          </a:p>
          <a:p>
            <a:endParaRPr lang="en-US" dirty="0"/>
          </a:p>
        </p:txBody>
      </p:sp>
      <p:sp>
        <p:nvSpPr>
          <p:cNvPr id="5" name="Isosceles Triangle 4"/>
          <p:cNvSpPr/>
          <p:nvPr/>
        </p:nvSpPr>
        <p:spPr>
          <a:xfrm>
            <a:off x="0" y="914400"/>
            <a:ext cx="9144000" cy="5486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657600" y="1600200"/>
            <a:ext cx="1905000" cy="830997"/>
          </a:xfrm>
          <a:prstGeom prst="rect">
            <a:avLst/>
          </a:prstGeom>
          <a:noFill/>
        </p:spPr>
        <p:txBody>
          <a:bodyPr wrap="square" rtlCol="0">
            <a:spAutoFit/>
          </a:bodyPr>
          <a:lstStyle/>
          <a:p>
            <a:pPr algn="ctr"/>
            <a:r>
              <a:rPr lang="en-US" sz="2400" b="1" dirty="0" smtClean="0"/>
              <a:t>Topic</a:t>
            </a:r>
          </a:p>
          <a:p>
            <a:pPr algn="ctr"/>
            <a:r>
              <a:rPr lang="en-US" sz="2400" b="1" dirty="0" smtClean="0"/>
              <a:t>Egyptology</a:t>
            </a:r>
          </a:p>
        </p:txBody>
      </p:sp>
      <p:cxnSp>
        <p:nvCxnSpPr>
          <p:cNvPr id="8" name="Straight Connector 7"/>
          <p:cNvCxnSpPr/>
          <p:nvPr/>
        </p:nvCxnSpPr>
        <p:spPr>
          <a:xfrm>
            <a:off x="3200400" y="25146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0" y="36576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5" idx="3"/>
          </p:cNvCxnSpPr>
          <p:nvPr/>
        </p:nvCxnSpPr>
        <p:spPr>
          <a:xfrm>
            <a:off x="4572000" y="3733800"/>
            <a:ext cx="0" cy="2667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38400" y="2514600"/>
            <a:ext cx="4419600" cy="1569660"/>
          </a:xfrm>
          <a:prstGeom prst="rect">
            <a:avLst/>
          </a:prstGeom>
          <a:noFill/>
        </p:spPr>
        <p:txBody>
          <a:bodyPr wrap="square" rtlCol="0">
            <a:spAutoFit/>
          </a:bodyPr>
          <a:lstStyle/>
          <a:p>
            <a:pPr algn="ctr"/>
            <a:r>
              <a:rPr lang="en-US" sz="2400" b="1" dirty="0" smtClean="0"/>
              <a:t>Main Idea</a:t>
            </a:r>
          </a:p>
          <a:p>
            <a:pPr algn="ctr"/>
            <a:r>
              <a:rPr lang="en-US" sz="2400" b="1" dirty="0" smtClean="0"/>
              <a:t>Egyptology is the           study  of ancient Egypt.</a:t>
            </a:r>
          </a:p>
          <a:p>
            <a:pPr algn="ctr"/>
            <a:endParaRPr lang="en-US" sz="2400" b="1" dirty="0" smtClean="0"/>
          </a:p>
        </p:txBody>
      </p:sp>
      <p:sp>
        <p:nvSpPr>
          <p:cNvPr id="12" name="TextBox 11"/>
          <p:cNvSpPr txBox="1"/>
          <p:nvPr/>
        </p:nvSpPr>
        <p:spPr>
          <a:xfrm>
            <a:off x="0" y="3811012"/>
            <a:ext cx="4572000" cy="461665"/>
          </a:xfrm>
          <a:prstGeom prst="rect">
            <a:avLst/>
          </a:prstGeom>
          <a:noFill/>
        </p:spPr>
        <p:txBody>
          <a:bodyPr wrap="square" rtlCol="0">
            <a:spAutoFit/>
          </a:bodyPr>
          <a:lstStyle/>
          <a:p>
            <a:pPr algn="ctr"/>
            <a:r>
              <a:rPr lang="en-US" sz="2400" b="1" dirty="0" smtClean="0"/>
              <a:t>                           Detail                                                                                                                                                                                                                                                                                                                               </a:t>
            </a:r>
          </a:p>
        </p:txBody>
      </p:sp>
      <p:sp>
        <p:nvSpPr>
          <p:cNvPr id="13" name="TextBox 12"/>
          <p:cNvSpPr txBox="1"/>
          <p:nvPr/>
        </p:nvSpPr>
        <p:spPr>
          <a:xfrm>
            <a:off x="4724400" y="3811012"/>
            <a:ext cx="4419600" cy="461665"/>
          </a:xfrm>
          <a:prstGeom prst="rect">
            <a:avLst/>
          </a:prstGeom>
          <a:noFill/>
        </p:spPr>
        <p:txBody>
          <a:bodyPr wrap="square" rtlCol="0">
            <a:spAutoFit/>
          </a:bodyPr>
          <a:lstStyle/>
          <a:p>
            <a:r>
              <a:rPr lang="en-US" sz="2400" b="1" dirty="0" smtClean="0"/>
              <a:t>      Detail</a:t>
            </a:r>
            <a:r>
              <a:rPr lang="en-US" sz="2400" dirty="0" smtClean="0"/>
              <a:t> </a:t>
            </a:r>
            <a:endParaRPr lang="en-US" sz="2400" b="1" dirty="0" smtClean="0"/>
          </a:p>
        </p:txBody>
      </p:sp>
      <p:sp>
        <p:nvSpPr>
          <p:cNvPr id="25" name="TextBox 24"/>
          <p:cNvSpPr txBox="1"/>
          <p:nvPr/>
        </p:nvSpPr>
        <p:spPr>
          <a:xfrm>
            <a:off x="0" y="4180344"/>
            <a:ext cx="4572000" cy="2677656"/>
          </a:xfrm>
          <a:prstGeom prst="rect">
            <a:avLst/>
          </a:prstGeom>
          <a:noFill/>
        </p:spPr>
        <p:txBody>
          <a:bodyPr wrap="square" rtlCol="0">
            <a:spAutoFit/>
          </a:bodyPr>
          <a:lstStyle/>
          <a:p>
            <a:pPr algn="ctr"/>
            <a:r>
              <a:rPr lang="en-US" sz="2400" b="1" dirty="0" smtClean="0"/>
              <a:t>                  In order to study</a:t>
            </a:r>
          </a:p>
          <a:p>
            <a:r>
              <a:rPr lang="en-US" sz="2400" b="1" dirty="0" smtClean="0"/>
              <a:t>                  ancient Egypt,   </a:t>
            </a:r>
          </a:p>
          <a:p>
            <a:r>
              <a:rPr lang="en-US" sz="2400" b="1" dirty="0" smtClean="0"/>
              <a:t>               scientists often look                                                                                                	at archaeological                                                                                                                                                                                                                                                                                                	discoveries, ancient art,      	and hieroglyphs.</a:t>
            </a:r>
          </a:p>
          <a:p>
            <a:endParaRPr lang="en-US" sz="2400" b="1" dirty="0" smtClean="0"/>
          </a:p>
        </p:txBody>
      </p:sp>
      <p:sp>
        <p:nvSpPr>
          <p:cNvPr id="26" name="TextBox 25"/>
          <p:cNvSpPr txBox="1"/>
          <p:nvPr/>
        </p:nvSpPr>
        <p:spPr>
          <a:xfrm>
            <a:off x="4724400" y="4180344"/>
            <a:ext cx="4419600" cy="2677656"/>
          </a:xfrm>
          <a:prstGeom prst="rect">
            <a:avLst/>
          </a:prstGeom>
          <a:noFill/>
        </p:spPr>
        <p:txBody>
          <a:bodyPr wrap="square" rtlCol="0">
            <a:spAutoFit/>
          </a:bodyPr>
          <a:lstStyle/>
          <a:p>
            <a:r>
              <a:rPr lang="en-US" sz="2400" b="1" dirty="0" smtClean="0"/>
              <a:t>When people </a:t>
            </a:r>
          </a:p>
          <a:p>
            <a:r>
              <a:rPr lang="en-US" sz="2400" b="1" dirty="0" smtClean="0"/>
              <a:t>hear the word </a:t>
            </a:r>
          </a:p>
          <a:p>
            <a:r>
              <a:rPr lang="en-US" sz="2400" b="1" dirty="0" smtClean="0"/>
              <a:t>Egyptology, many </a:t>
            </a:r>
          </a:p>
          <a:p>
            <a:r>
              <a:rPr lang="en-US" sz="2400" b="1" dirty="0" smtClean="0"/>
              <a:t>think of the famous </a:t>
            </a:r>
          </a:p>
          <a:p>
            <a:r>
              <a:rPr lang="en-US" sz="2400" b="1" dirty="0" smtClean="0"/>
              <a:t>mummy of King Tut </a:t>
            </a:r>
            <a:r>
              <a:rPr lang="en-US" sz="2400" dirty="0" smtClean="0"/>
              <a:t>.</a:t>
            </a:r>
            <a:endParaRPr lang="en-US" sz="2400" b="1" dirty="0" smtClean="0"/>
          </a:p>
          <a:p>
            <a:endParaRPr lang="en-US" sz="2400" b="1" dirty="0" smtClean="0"/>
          </a:p>
          <a:p>
            <a:pPr algn="ctr"/>
            <a:endParaRPr lang="en-US" sz="2400" b="1" dirty="0" smtClean="0"/>
          </a:p>
        </p:txBody>
      </p:sp>
      <p:pic>
        <p:nvPicPr>
          <p:cNvPr id="14" name="Content Placeholder 13" descr="Ankh Symbol of Life.wmf"/>
          <p:cNvPicPr>
            <a:picLocks noChangeAspect="1"/>
          </p:cNvPicPr>
          <p:nvPr/>
        </p:nvPicPr>
        <p:blipFill>
          <a:blip r:embed="rId2" cstate="print"/>
          <a:stretch>
            <a:fillRect/>
          </a:stretch>
        </p:blipFill>
        <p:spPr>
          <a:xfrm>
            <a:off x="776265" y="1562099"/>
            <a:ext cx="1155918" cy="2041525"/>
          </a:xfrm>
          <a:prstGeom prst="rect">
            <a:avLst/>
          </a:prstGeom>
        </p:spPr>
      </p:pic>
      <p:pic>
        <p:nvPicPr>
          <p:cNvPr id="15" name="Content Placeholder 13" descr="Ankh Symbol of Life.wmf"/>
          <p:cNvPicPr>
            <a:picLocks noChangeAspect="1"/>
          </p:cNvPicPr>
          <p:nvPr/>
        </p:nvPicPr>
        <p:blipFill>
          <a:blip r:embed="rId2" cstate="print"/>
          <a:stretch>
            <a:fillRect/>
          </a:stretch>
        </p:blipFill>
        <p:spPr>
          <a:xfrm>
            <a:off x="7367565" y="1562099"/>
            <a:ext cx="1155918" cy="20415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983163"/>
          </a:xfrm>
        </p:spPr>
        <p:txBody>
          <a:bodyPr>
            <a:normAutofit/>
          </a:bodyPr>
          <a:lstStyle/>
          <a:p>
            <a:pPr>
              <a:buNone/>
            </a:pPr>
            <a:r>
              <a:rPr lang="en-US" sz="4800" b="1" dirty="0" smtClean="0"/>
              <a:t>  </a:t>
            </a:r>
            <a:r>
              <a:rPr lang="en-US" sz="4400" b="1" dirty="0" smtClean="0"/>
              <a:t>Let’s do one more practice.</a:t>
            </a:r>
            <a:endParaRPr lang="en-US" sz="4400" b="1" dirty="0"/>
          </a:p>
        </p:txBody>
      </p:sp>
      <p:pic>
        <p:nvPicPr>
          <p:cNvPr id="4" name="Picture 3" descr="Ship - Egyptian 1.wmf"/>
          <p:cNvPicPr>
            <a:picLocks noChangeAspect="1"/>
          </p:cNvPicPr>
          <p:nvPr/>
        </p:nvPicPr>
        <p:blipFill>
          <a:blip r:embed="rId2" cstate="print"/>
          <a:stretch>
            <a:fillRect/>
          </a:stretch>
        </p:blipFill>
        <p:spPr>
          <a:xfrm>
            <a:off x="2064756" y="2377100"/>
            <a:ext cx="4671588" cy="3437299"/>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normAutofit/>
          </a:bodyPr>
          <a:lstStyle/>
          <a:p>
            <a:pPr>
              <a:buNone/>
            </a:pPr>
            <a:r>
              <a:rPr lang="en-US" dirty="0" smtClean="0"/>
              <a:t>   The practice of mummification was important to the ancient Egyptian people. Ancient Egyptians preserved the bodies of many kings, queens, important people, and sometimes even animals. Ancient Egyptians believed a body had to be preserved in order for the person to live on after death.</a:t>
            </a:r>
            <a:endParaRPr lang="en-US" dirty="0"/>
          </a:p>
        </p:txBody>
      </p:sp>
      <p:sp>
        <p:nvSpPr>
          <p:cNvPr id="5" name="Rectangle 4"/>
          <p:cNvSpPr/>
          <p:nvPr/>
        </p:nvSpPr>
        <p:spPr>
          <a:xfrm>
            <a:off x="533400" y="381000"/>
            <a:ext cx="7848600" cy="1107996"/>
          </a:xfrm>
          <a:prstGeom prst="rect">
            <a:avLst/>
          </a:prstGeom>
        </p:spPr>
        <p:txBody>
          <a:bodyPr wrap="square">
            <a:spAutoFit/>
          </a:bodyPr>
          <a:lstStyle/>
          <a:p>
            <a:pPr algn="ctr">
              <a:defRPr/>
            </a:pPr>
            <a:r>
              <a:rPr lang="en-US" sz="4800" b="1" dirty="0" smtClean="0"/>
              <a:t>Egyptian Mummies</a:t>
            </a:r>
          </a:p>
          <a:p>
            <a:endParaRPr lang="en-US" dirty="0"/>
          </a:p>
        </p:txBody>
      </p:sp>
      <p:pic>
        <p:nvPicPr>
          <p:cNvPr id="6" name="Picture 5" descr="Egyptian Mummy.wmf"/>
          <p:cNvPicPr>
            <a:picLocks noChangeAspect="1"/>
          </p:cNvPicPr>
          <p:nvPr/>
        </p:nvPicPr>
        <p:blipFill>
          <a:blip r:embed="rId3" cstate="print"/>
          <a:stretch>
            <a:fillRect/>
          </a:stretch>
        </p:blipFill>
        <p:spPr>
          <a:xfrm flipH="1">
            <a:off x="7596481" y="247650"/>
            <a:ext cx="652168" cy="1877934"/>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28600"/>
            <a:ext cx="5505450" cy="6400800"/>
          </a:xfrm>
        </p:spPr>
        <p:txBody>
          <a:bodyPr>
            <a:normAutofit/>
          </a:bodyPr>
          <a:lstStyle/>
          <a:p>
            <a:pPr>
              <a:buNone/>
            </a:pPr>
            <a:r>
              <a:rPr lang="en-US" sz="3600" b="1" dirty="0" smtClean="0"/>
              <a:t>   </a:t>
            </a:r>
          </a:p>
          <a:p>
            <a:pPr>
              <a:buNone/>
            </a:pPr>
            <a:r>
              <a:rPr lang="en-US" sz="3600" b="1" dirty="0" smtClean="0"/>
              <a:t>   </a:t>
            </a:r>
          </a:p>
          <a:p>
            <a:pPr>
              <a:buNone/>
            </a:pPr>
            <a:r>
              <a:rPr lang="en-US" sz="3600" b="1" dirty="0" smtClean="0"/>
              <a:t>   </a:t>
            </a:r>
            <a:r>
              <a:rPr lang="en-US" sz="4400" b="1" dirty="0" smtClean="0"/>
              <a:t>Hundreds of years ago the Rosetta Stone was discovered in the Nile Valley. </a:t>
            </a:r>
            <a:endParaRPr lang="en-US" sz="4400" b="1" dirty="0"/>
          </a:p>
        </p:txBody>
      </p:sp>
      <p:pic>
        <p:nvPicPr>
          <p:cNvPr id="6" name="Picture 5" descr="Be Inundated.wmf"/>
          <p:cNvPicPr>
            <a:picLocks noChangeAspect="1"/>
          </p:cNvPicPr>
          <p:nvPr/>
        </p:nvPicPr>
        <p:blipFill>
          <a:blip r:embed="rId2" cstate="print"/>
          <a:stretch>
            <a:fillRect/>
          </a:stretch>
        </p:blipFill>
        <p:spPr>
          <a:xfrm>
            <a:off x="5910903" y="1619249"/>
            <a:ext cx="2892631" cy="332054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3352800"/>
            <a:ext cx="8229600" cy="1143000"/>
          </a:xfrm>
        </p:spPr>
        <p:txBody>
          <a:bodyPr/>
          <a:lstStyle/>
          <a:p>
            <a:r>
              <a:rPr lang="en-US" dirty="0" smtClean="0"/>
              <a:t> </a:t>
            </a:r>
            <a:endParaRPr lang="en-US" dirty="0"/>
          </a:p>
        </p:txBody>
      </p:sp>
      <p:sp>
        <p:nvSpPr>
          <p:cNvPr id="4" name="Rectangle 3"/>
          <p:cNvSpPr/>
          <p:nvPr/>
        </p:nvSpPr>
        <p:spPr>
          <a:xfrm>
            <a:off x="533400" y="381000"/>
            <a:ext cx="7848600" cy="861774"/>
          </a:xfrm>
          <a:prstGeom prst="rect">
            <a:avLst/>
          </a:prstGeom>
        </p:spPr>
        <p:txBody>
          <a:bodyPr wrap="square">
            <a:spAutoFit/>
          </a:bodyPr>
          <a:lstStyle/>
          <a:p>
            <a:pPr>
              <a:defRPr/>
            </a:pPr>
            <a:r>
              <a:rPr lang="en-US" sz="3200" b="1" i="1" dirty="0" smtClean="0"/>
              <a:t>What is the topic of the passage?</a:t>
            </a:r>
          </a:p>
          <a:p>
            <a:endParaRPr lang="en-US" dirty="0"/>
          </a:p>
        </p:txBody>
      </p:sp>
      <p:sp>
        <p:nvSpPr>
          <p:cNvPr id="5" name="Isosceles Triangle 4"/>
          <p:cNvSpPr/>
          <p:nvPr/>
        </p:nvSpPr>
        <p:spPr>
          <a:xfrm>
            <a:off x="0" y="914400"/>
            <a:ext cx="9144000" cy="5486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657600" y="1600201"/>
            <a:ext cx="1905000" cy="461665"/>
          </a:xfrm>
          <a:prstGeom prst="rect">
            <a:avLst/>
          </a:prstGeom>
          <a:noFill/>
        </p:spPr>
        <p:txBody>
          <a:bodyPr wrap="square" rtlCol="0">
            <a:spAutoFit/>
          </a:bodyPr>
          <a:lstStyle/>
          <a:p>
            <a:pPr algn="ctr"/>
            <a:r>
              <a:rPr lang="en-US" sz="2400" b="1" dirty="0" smtClean="0"/>
              <a:t>Topic</a:t>
            </a:r>
          </a:p>
        </p:txBody>
      </p:sp>
      <p:cxnSp>
        <p:nvCxnSpPr>
          <p:cNvPr id="8" name="Straight Connector 7"/>
          <p:cNvCxnSpPr/>
          <p:nvPr/>
        </p:nvCxnSpPr>
        <p:spPr>
          <a:xfrm>
            <a:off x="3200400" y="25146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0" y="36576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5" idx="3"/>
          </p:cNvCxnSpPr>
          <p:nvPr/>
        </p:nvCxnSpPr>
        <p:spPr>
          <a:xfrm flipH="1">
            <a:off x="4572000" y="3657600"/>
            <a:ext cx="63062"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flipV="1">
            <a:off x="-8881241" y="-1615379"/>
            <a:ext cx="4419600" cy="830997"/>
          </a:xfrm>
          <a:prstGeom prst="rect">
            <a:avLst/>
          </a:prstGeom>
          <a:noFill/>
        </p:spPr>
        <p:txBody>
          <a:bodyPr wrap="square" rtlCol="0">
            <a:spAutoFit/>
          </a:bodyPr>
          <a:lstStyle/>
          <a:p>
            <a:pPr algn="ctr"/>
            <a:endParaRPr lang="en-US" sz="2400" b="1" dirty="0" smtClean="0"/>
          </a:p>
          <a:p>
            <a:pPr algn="ctr"/>
            <a:endParaRPr lang="en-US" sz="2400" b="1" dirty="0" smtClean="0"/>
          </a:p>
        </p:txBody>
      </p:sp>
      <p:sp>
        <p:nvSpPr>
          <p:cNvPr id="12" name="TextBox 11"/>
          <p:cNvSpPr txBox="1"/>
          <p:nvPr/>
        </p:nvSpPr>
        <p:spPr>
          <a:xfrm flipV="1">
            <a:off x="-13306096" y="1051714"/>
            <a:ext cx="4351282" cy="830997"/>
          </a:xfrm>
          <a:prstGeom prst="rect">
            <a:avLst/>
          </a:prstGeom>
          <a:noFill/>
        </p:spPr>
        <p:txBody>
          <a:bodyPr wrap="square" rtlCol="0">
            <a:spAutoFit/>
          </a:bodyPr>
          <a:lstStyle/>
          <a:p>
            <a:pPr algn="ctr"/>
            <a:r>
              <a:rPr lang="en-US" sz="2400" b="1" dirty="0" smtClean="0"/>
              <a:t>                                                                                                                                                                                                                                                       </a:t>
            </a:r>
          </a:p>
          <a:p>
            <a:endParaRPr lang="en-US" sz="2400" b="1" dirty="0" smtClean="0"/>
          </a:p>
        </p:txBody>
      </p:sp>
      <p:sp>
        <p:nvSpPr>
          <p:cNvPr id="13" name="TextBox 12"/>
          <p:cNvSpPr txBox="1"/>
          <p:nvPr/>
        </p:nvSpPr>
        <p:spPr>
          <a:xfrm flipV="1">
            <a:off x="-11387958" y="5288787"/>
            <a:ext cx="4419600" cy="1200329"/>
          </a:xfrm>
          <a:prstGeom prst="rect">
            <a:avLst/>
          </a:prstGeom>
          <a:noFill/>
        </p:spPr>
        <p:txBody>
          <a:bodyPr wrap="square" rtlCol="0">
            <a:spAutoFit/>
          </a:bodyPr>
          <a:lstStyle/>
          <a:p>
            <a:endParaRPr lang="en-US" sz="2400" b="1" dirty="0" smtClean="0"/>
          </a:p>
          <a:p>
            <a:endParaRPr lang="en-US" sz="2400" b="1" dirty="0" smtClean="0"/>
          </a:p>
          <a:p>
            <a:pPr algn="ctr"/>
            <a:endParaRPr lang="en-US" sz="2400" b="1" dirty="0" smtClean="0"/>
          </a:p>
        </p:txBody>
      </p:sp>
      <p:sp>
        <p:nvSpPr>
          <p:cNvPr id="31" name="TextBox 30"/>
          <p:cNvSpPr txBox="1"/>
          <p:nvPr/>
        </p:nvSpPr>
        <p:spPr>
          <a:xfrm>
            <a:off x="3352800" y="2152651"/>
            <a:ext cx="2514600" cy="400110"/>
          </a:xfrm>
          <a:prstGeom prst="rect">
            <a:avLst/>
          </a:prstGeom>
          <a:noFill/>
        </p:spPr>
        <p:txBody>
          <a:bodyPr wrap="square" rtlCol="0">
            <a:spAutoFit/>
          </a:bodyPr>
          <a:lstStyle/>
          <a:p>
            <a:r>
              <a:rPr lang="en-US" sz="2000" b="1" dirty="0" smtClean="0"/>
              <a:t>Egyptian Mummies</a:t>
            </a:r>
          </a:p>
        </p:txBody>
      </p:sp>
      <p:pic>
        <p:nvPicPr>
          <p:cNvPr id="14" name="Picture 13" descr="Egyptian Mummy.wmf"/>
          <p:cNvPicPr>
            <a:picLocks noChangeAspect="1"/>
          </p:cNvPicPr>
          <p:nvPr/>
        </p:nvPicPr>
        <p:blipFill>
          <a:blip r:embed="rId2" cstate="print"/>
          <a:stretch>
            <a:fillRect/>
          </a:stretch>
        </p:blipFill>
        <p:spPr>
          <a:xfrm flipH="1">
            <a:off x="7444081" y="1181100"/>
            <a:ext cx="652168" cy="1877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linds(horizont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52800"/>
            <a:ext cx="8229600" cy="1143000"/>
          </a:xfrm>
        </p:spPr>
        <p:txBody>
          <a:bodyPr/>
          <a:lstStyle/>
          <a:p>
            <a:r>
              <a:rPr lang="en-US" dirty="0" smtClean="0"/>
              <a:t> </a:t>
            </a:r>
            <a:endParaRPr lang="en-US" dirty="0"/>
          </a:p>
        </p:txBody>
      </p:sp>
      <p:sp>
        <p:nvSpPr>
          <p:cNvPr id="4" name="Rectangle 3"/>
          <p:cNvSpPr/>
          <p:nvPr/>
        </p:nvSpPr>
        <p:spPr>
          <a:xfrm>
            <a:off x="533400" y="381000"/>
            <a:ext cx="7848600" cy="1107996"/>
          </a:xfrm>
          <a:prstGeom prst="rect">
            <a:avLst/>
          </a:prstGeom>
        </p:spPr>
        <p:txBody>
          <a:bodyPr wrap="square">
            <a:spAutoFit/>
          </a:bodyPr>
          <a:lstStyle/>
          <a:p>
            <a:pPr>
              <a:defRPr/>
            </a:pPr>
            <a:r>
              <a:rPr lang="en-US" sz="2400" b="1" i="1" dirty="0" smtClean="0"/>
              <a:t>What is the author trying to tell us about Egyptian mummies?</a:t>
            </a:r>
          </a:p>
          <a:p>
            <a:endParaRPr lang="en-US" dirty="0"/>
          </a:p>
        </p:txBody>
      </p:sp>
      <p:sp>
        <p:nvSpPr>
          <p:cNvPr id="5" name="Isosceles Triangle 4"/>
          <p:cNvSpPr/>
          <p:nvPr/>
        </p:nvSpPr>
        <p:spPr>
          <a:xfrm>
            <a:off x="0" y="914400"/>
            <a:ext cx="9144000" cy="5486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238500" y="1600200"/>
            <a:ext cx="2419350" cy="1015663"/>
          </a:xfrm>
          <a:prstGeom prst="rect">
            <a:avLst/>
          </a:prstGeom>
          <a:noFill/>
        </p:spPr>
        <p:txBody>
          <a:bodyPr wrap="square" rtlCol="0">
            <a:spAutoFit/>
          </a:bodyPr>
          <a:lstStyle/>
          <a:p>
            <a:pPr algn="ctr"/>
            <a:r>
              <a:rPr lang="en-US" sz="2400" b="1" dirty="0" smtClean="0"/>
              <a:t>Topic</a:t>
            </a:r>
          </a:p>
          <a:p>
            <a:pPr algn="ctr"/>
            <a:endParaRPr lang="en-US" b="1" dirty="0" smtClean="0"/>
          </a:p>
          <a:p>
            <a:pPr algn="ctr"/>
            <a:r>
              <a:rPr lang="en-US" b="1" dirty="0" smtClean="0"/>
              <a:t>  Egyptian Mummies</a:t>
            </a:r>
          </a:p>
        </p:txBody>
      </p:sp>
      <p:cxnSp>
        <p:nvCxnSpPr>
          <p:cNvPr id="8" name="Straight Connector 7"/>
          <p:cNvCxnSpPr/>
          <p:nvPr/>
        </p:nvCxnSpPr>
        <p:spPr>
          <a:xfrm>
            <a:off x="3200400" y="25146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0" y="36576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5" idx="3"/>
          </p:cNvCxnSpPr>
          <p:nvPr/>
        </p:nvCxnSpPr>
        <p:spPr>
          <a:xfrm>
            <a:off x="4572000" y="3657600"/>
            <a:ext cx="0" cy="27432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38400" y="2438401"/>
            <a:ext cx="4419600" cy="461665"/>
          </a:xfrm>
          <a:prstGeom prst="rect">
            <a:avLst/>
          </a:prstGeom>
          <a:noFill/>
        </p:spPr>
        <p:txBody>
          <a:bodyPr wrap="square" rtlCol="0">
            <a:spAutoFit/>
          </a:bodyPr>
          <a:lstStyle/>
          <a:p>
            <a:pPr algn="ctr"/>
            <a:r>
              <a:rPr lang="en-US" sz="2400" b="1" dirty="0" smtClean="0"/>
              <a:t>Main Idea</a:t>
            </a:r>
          </a:p>
        </p:txBody>
      </p:sp>
      <p:sp>
        <p:nvSpPr>
          <p:cNvPr id="13" name="TextBox 12"/>
          <p:cNvSpPr txBox="1"/>
          <p:nvPr/>
        </p:nvSpPr>
        <p:spPr>
          <a:xfrm>
            <a:off x="2495550" y="2762251"/>
            <a:ext cx="4419600" cy="1015663"/>
          </a:xfrm>
          <a:prstGeom prst="rect">
            <a:avLst/>
          </a:prstGeom>
          <a:noFill/>
        </p:spPr>
        <p:txBody>
          <a:bodyPr wrap="square" rtlCol="0">
            <a:spAutoFit/>
          </a:bodyPr>
          <a:lstStyle/>
          <a:p>
            <a:pPr algn="ctr"/>
            <a:r>
              <a:rPr lang="en-US" b="1" dirty="0" smtClean="0"/>
              <a:t>The practice of </a:t>
            </a:r>
          </a:p>
          <a:p>
            <a:r>
              <a:rPr lang="en-US" b="1" dirty="0" smtClean="0"/>
              <a:t>     mummification  was important                 to the ancient Egyptian people</a:t>
            </a:r>
            <a:r>
              <a:rPr lang="en-US" sz="2400" dirty="0" smtClean="0"/>
              <a:t>. </a:t>
            </a:r>
            <a:endParaRPr lang="en-US" sz="2400" b="1" dirty="0" smtClean="0"/>
          </a:p>
        </p:txBody>
      </p:sp>
      <p:pic>
        <p:nvPicPr>
          <p:cNvPr id="14" name="Picture 13" descr="Egyptian Mummy.wmf"/>
          <p:cNvPicPr>
            <a:picLocks noChangeAspect="1"/>
          </p:cNvPicPr>
          <p:nvPr/>
        </p:nvPicPr>
        <p:blipFill>
          <a:blip r:embed="rId2" cstate="print"/>
          <a:stretch>
            <a:fillRect/>
          </a:stretch>
        </p:blipFill>
        <p:spPr>
          <a:xfrm flipH="1">
            <a:off x="7444081" y="1181100"/>
            <a:ext cx="652168" cy="1877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linds(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52800"/>
            <a:ext cx="8229600" cy="1143000"/>
          </a:xfrm>
        </p:spPr>
        <p:txBody>
          <a:bodyPr/>
          <a:lstStyle/>
          <a:p>
            <a:r>
              <a:rPr lang="en-US" dirty="0" smtClean="0"/>
              <a:t> </a:t>
            </a:r>
            <a:endParaRPr lang="en-US" dirty="0"/>
          </a:p>
        </p:txBody>
      </p:sp>
      <p:sp>
        <p:nvSpPr>
          <p:cNvPr id="4" name="Rectangle 3"/>
          <p:cNvSpPr/>
          <p:nvPr/>
        </p:nvSpPr>
        <p:spPr>
          <a:xfrm>
            <a:off x="533400" y="381000"/>
            <a:ext cx="7848600" cy="861774"/>
          </a:xfrm>
          <a:prstGeom prst="rect">
            <a:avLst/>
          </a:prstGeom>
        </p:spPr>
        <p:txBody>
          <a:bodyPr wrap="square">
            <a:spAutoFit/>
          </a:bodyPr>
          <a:lstStyle/>
          <a:p>
            <a:pPr>
              <a:defRPr/>
            </a:pPr>
            <a:r>
              <a:rPr lang="en-US" sz="3200" b="1" i="1" dirty="0" smtClean="0"/>
              <a:t>Which details support the main idea?</a:t>
            </a:r>
          </a:p>
          <a:p>
            <a:endParaRPr lang="en-US" dirty="0"/>
          </a:p>
        </p:txBody>
      </p:sp>
      <p:sp>
        <p:nvSpPr>
          <p:cNvPr id="5" name="Isosceles Triangle 4"/>
          <p:cNvSpPr/>
          <p:nvPr/>
        </p:nvSpPr>
        <p:spPr>
          <a:xfrm>
            <a:off x="0" y="914400"/>
            <a:ext cx="9144000" cy="5486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238500" y="1466850"/>
            <a:ext cx="2590800" cy="954107"/>
          </a:xfrm>
          <a:prstGeom prst="rect">
            <a:avLst/>
          </a:prstGeom>
          <a:noFill/>
        </p:spPr>
        <p:txBody>
          <a:bodyPr wrap="square" rtlCol="0">
            <a:spAutoFit/>
          </a:bodyPr>
          <a:lstStyle/>
          <a:p>
            <a:pPr algn="ctr"/>
            <a:r>
              <a:rPr lang="en-US" sz="2000" b="1" dirty="0" smtClean="0"/>
              <a:t>Topic</a:t>
            </a:r>
          </a:p>
          <a:p>
            <a:pPr algn="ctr"/>
            <a:endParaRPr lang="en-US" b="1" dirty="0" smtClean="0"/>
          </a:p>
          <a:p>
            <a:r>
              <a:rPr lang="en-US" sz="1700" b="1" dirty="0" smtClean="0"/>
              <a:t>     Egyptian Mummies</a:t>
            </a:r>
          </a:p>
        </p:txBody>
      </p:sp>
      <p:cxnSp>
        <p:nvCxnSpPr>
          <p:cNvPr id="8" name="Straight Connector 7"/>
          <p:cNvCxnSpPr/>
          <p:nvPr/>
        </p:nvCxnSpPr>
        <p:spPr>
          <a:xfrm>
            <a:off x="3200400" y="25146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0" y="36576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5" idx="3"/>
          </p:cNvCxnSpPr>
          <p:nvPr/>
        </p:nvCxnSpPr>
        <p:spPr>
          <a:xfrm>
            <a:off x="4572000" y="3733800"/>
            <a:ext cx="0" cy="2667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19350" y="2495550"/>
            <a:ext cx="4419600" cy="2026920"/>
          </a:xfrm>
          <a:prstGeom prst="rect">
            <a:avLst/>
          </a:prstGeom>
          <a:noFill/>
        </p:spPr>
        <p:txBody>
          <a:bodyPr wrap="square" rtlCol="0">
            <a:spAutoFit/>
          </a:bodyPr>
          <a:lstStyle/>
          <a:p>
            <a:pPr algn="ctr"/>
            <a:r>
              <a:rPr lang="en-US" sz="2000" b="1" dirty="0" smtClean="0"/>
              <a:t>Main Idea </a:t>
            </a:r>
          </a:p>
          <a:p>
            <a:pPr algn="ctr"/>
            <a:r>
              <a:rPr lang="en-US" b="1" dirty="0" smtClean="0"/>
              <a:t>The practice of </a:t>
            </a:r>
          </a:p>
          <a:p>
            <a:r>
              <a:rPr lang="en-US" b="1" dirty="0" smtClean="0"/>
              <a:t>     mummification  was important                 to the ancient Egyptian people.</a:t>
            </a:r>
          </a:p>
          <a:p>
            <a:pPr algn="ctr"/>
            <a:endParaRPr lang="en-US" sz="2400" b="1" dirty="0" smtClean="0"/>
          </a:p>
          <a:p>
            <a:pPr algn="ctr"/>
            <a:endParaRPr lang="en-US" sz="2400" b="1" dirty="0" smtClean="0"/>
          </a:p>
        </p:txBody>
      </p:sp>
      <p:sp>
        <p:nvSpPr>
          <p:cNvPr id="12" name="TextBox 11"/>
          <p:cNvSpPr txBox="1"/>
          <p:nvPr/>
        </p:nvSpPr>
        <p:spPr>
          <a:xfrm>
            <a:off x="0" y="3811012"/>
            <a:ext cx="4572000" cy="400110"/>
          </a:xfrm>
          <a:prstGeom prst="rect">
            <a:avLst/>
          </a:prstGeom>
          <a:noFill/>
        </p:spPr>
        <p:txBody>
          <a:bodyPr wrap="square" rtlCol="0">
            <a:spAutoFit/>
          </a:bodyPr>
          <a:lstStyle/>
          <a:p>
            <a:pPr algn="ctr"/>
            <a:r>
              <a:rPr lang="en-US" sz="2000" b="1" dirty="0" smtClean="0"/>
              <a:t>                           Detail                                                                                                                                                                                                                                                                                                                               </a:t>
            </a:r>
          </a:p>
        </p:txBody>
      </p:sp>
      <p:sp>
        <p:nvSpPr>
          <p:cNvPr id="13" name="TextBox 12"/>
          <p:cNvSpPr txBox="1"/>
          <p:nvPr/>
        </p:nvSpPr>
        <p:spPr>
          <a:xfrm>
            <a:off x="4724400" y="3811012"/>
            <a:ext cx="4419600" cy="461665"/>
          </a:xfrm>
          <a:prstGeom prst="rect">
            <a:avLst/>
          </a:prstGeom>
          <a:noFill/>
        </p:spPr>
        <p:txBody>
          <a:bodyPr wrap="square" rtlCol="0">
            <a:spAutoFit/>
          </a:bodyPr>
          <a:lstStyle/>
          <a:p>
            <a:r>
              <a:rPr lang="en-US" sz="2400" b="1" dirty="0" smtClean="0"/>
              <a:t>     </a:t>
            </a:r>
            <a:r>
              <a:rPr lang="en-US" sz="2000" b="1" dirty="0" smtClean="0"/>
              <a:t> Detail</a:t>
            </a:r>
            <a:r>
              <a:rPr lang="en-US" sz="2000" dirty="0" smtClean="0"/>
              <a:t> </a:t>
            </a:r>
            <a:endParaRPr lang="en-US" sz="2000" b="1" dirty="0" smtClean="0"/>
          </a:p>
        </p:txBody>
      </p:sp>
      <p:sp>
        <p:nvSpPr>
          <p:cNvPr id="25" name="TextBox 24"/>
          <p:cNvSpPr txBox="1"/>
          <p:nvPr/>
        </p:nvSpPr>
        <p:spPr>
          <a:xfrm>
            <a:off x="609600" y="4180344"/>
            <a:ext cx="3962400" cy="1569660"/>
          </a:xfrm>
          <a:prstGeom prst="rect">
            <a:avLst/>
          </a:prstGeom>
          <a:noFill/>
        </p:spPr>
        <p:txBody>
          <a:bodyPr wrap="square" rtlCol="0">
            <a:spAutoFit/>
          </a:bodyPr>
          <a:lstStyle/>
          <a:p>
            <a:r>
              <a:rPr lang="en-US" b="1" dirty="0" smtClean="0"/>
              <a:t>                           Ancient Egyptians</a:t>
            </a:r>
          </a:p>
          <a:p>
            <a:r>
              <a:rPr lang="en-US" b="1" dirty="0" smtClean="0"/>
              <a:t>                       preserved the bodies </a:t>
            </a:r>
          </a:p>
          <a:p>
            <a:r>
              <a:rPr lang="en-US" b="1" dirty="0" smtClean="0"/>
              <a:t>                 of  many kings, queens,    </a:t>
            </a:r>
          </a:p>
          <a:p>
            <a:r>
              <a:rPr lang="en-US" b="1" dirty="0" smtClean="0"/>
              <a:t>                important people, and  </a:t>
            </a:r>
          </a:p>
          <a:p>
            <a:r>
              <a:rPr lang="en-US" b="1" dirty="0" smtClean="0"/>
              <a:t>            sometimes even animals</a:t>
            </a:r>
            <a:r>
              <a:rPr lang="en-US" sz="2400" dirty="0" smtClean="0"/>
              <a:t>.</a:t>
            </a:r>
            <a:endParaRPr lang="en-US" sz="2400" b="1" dirty="0" smtClean="0"/>
          </a:p>
        </p:txBody>
      </p:sp>
      <p:sp>
        <p:nvSpPr>
          <p:cNvPr id="26" name="TextBox 25"/>
          <p:cNvSpPr txBox="1"/>
          <p:nvPr/>
        </p:nvSpPr>
        <p:spPr>
          <a:xfrm>
            <a:off x="4724400" y="4180344"/>
            <a:ext cx="4419600" cy="1938992"/>
          </a:xfrm>
          <a:prstGeom prst="rect">
            <a:avLst/>
          </a:prstGeom>
          <a:noFill/>
        </p:spPr>
        <p:txBody>
          <a:bodyPr wrap="square" rtlCol="0">
            <a:spAutoFit/>
          </a:bodyPr>
          <a:lstStyle/>
          <a:p>
            <a:r>
              <a:rPr lang="en-US" b="1" dirty="0" smtClean="0"/>
              <a:t>Ancient Egyptians </a:t>
            </a:r>
          </a:p>
          <a:p>
            <a:r>
              <a:rPr lang="en-US" b="1" dirty="0" smtClean="0"/>
              <a:t>believed a body had to be </a:t>
            </a:r>
          </a:p>
          <a:p>
            <a:r>
              <a:rPr lang="en-US" b="1" dirty="0" smtClean="0"/>
              <a:t>preserved in order for the </a:t>
            </a:r>
          </a:p>
          <a:p>
            <a:r>
              <a:rPr lang="en-US" b="1" dirty="0" smtClean="0"/>
              <a:t>person to live on after death</a:t>
            </a:r>
            <a:r>
              <a:rPr lang="en-US" dirty="0" smtClean="0"/>
              <a:t>.</a:t>
            </a:r>
            <a:endParaRPr lang="en-US" b="1" dirty="0" smtClean="0"/>
          </a:p>
          <a:p>
            <a:endParaRPr lang="en-US" sz="2400" b="1" dirty="0" smtClean="0"/>
          </a:p>
          <a:p>
            <a:pPr algn="ctr"/>
            <a:endParaRPr lang="en-US" sz="2400" b="1" dirty="0" smtClean="0"/>
          </a:p>
        </p:txBody>
      </p:sp>
      <p:pic>
        <p:nvPicPr>
          <p:cNvPr id="14" name="Picture 13" descr="Egyptian Mummy.wmf"/>
          <p:cNvPicPr>
            <a:picLocks noChangeAspect="1"/>
          </p:cNvPicPr>
          <p:nvPr/>
        </p:nvPicPr>
        <p:blipFill>
          <a:blip r:embed="rId2" cstate="print"/>
          <a:stretch>
            <a:fillRect/>
          </a:stretch>
        </p:blipFill>
        <p:spPr>
          <a:xfrm flipH="1">
            <a:off x="7444081" y="1181100"/>
            <a:ext cx="652168" cy="187793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linds(horizontal)">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blinds(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t>This time, before we begin, draw a main idea pyramid on your paper.</a:t>
            </a:r>
            <a:endParaRPr lang="en-US" sz="3600" b="1" dirty="0"/>
          </a:p>
        </p:txBody>
      </p:sp>
      <p:sp>
        <p:nvSpPr>
          <p:cNvPr id="3" name="Content Placeholder 2"/>
          <p:cNvSpPr>
            <a:spLocks noGrp="1"/>
          </p:cNvSpPr>
          <p:nvPr>
            <p:ph idx="1"/>
          </p:nvPr>
        </p:nvSpPr>
        <p:spPr/>
        <p:txBody>
          <a:bodyPr/>
          <a:lstStyle/>
          <a:p>
            <a:pPr>
              <a:buNone/>
            </a:pPr>
            <a:endParaRPr lang="en-US" dirty="0" smtClean="0"/>
          </a:p>
          <a:p>
            <a:pPr>
              <a:buNone/>
            </a:pPr>
            <a:endParaRPr lang="en-US" dirty="0"/>
          </a:p>
        </p:txBody>
      </p:sp>
      <p:pic>
        <p:nvPicPr>
          <p:cNvPr id="4" name="Picture 3" descr="main idea pyramid.jpg"/>
          <p:cNvPicPr>
            <a:picLocks noChangeAspect="1"/>
          </p:cNvPicPr>
          <p:nvPr/>
        </p:nvPicPr>
        <p:blipFill>
          <a:blip r:embed="rId2" cstate="print"/>
          <a:stretch>
            <a:fillRect/>
          </a:stretch>
        </p:blipFill>
        <p:spPr>
          <a:xfrm>
            <a:off x="1524000" y="1802823"/>
            <a:ext cx="5999629" cy="463607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0" y="2130425"/>
            <a:ext cx="9144000" cy="1470025"/>
          </a:xfrm>
        </p:spPr>
        <p:txBody>
          <a:bodyPr>
            <a:normAutofit/>
          </a:bodyPr>
          <a:lstStyle/>
          <a:p>
            <a:r>
              <a:rPr lang="en-US" sz="4000" b="1" dirty="0" smtClean="0"/>
              <a:t>Read the passage </a:t>
            </a:r>
            <a:r>
              <a:rPr lang="en-US" sz="4000" b="1" i="1" dirty="0" smtClean="0"/>
              <a:t>The Boy King. </a:t>
            </a:r>
            <a:r>
              <a:rPr lang="en-US" sz="4000" b="1" dirty="0" smtClean="0"/>
              <a:t>Then, fill in your pyramid.</a:t>
            </a:r>
            <a:endParaRPr lang="en-US" sz="4000" b="1" i="1" dirty="0"/>
          </a:p>
        </p:txBody>
      </p:sp>
      <p:pic>
        <p:nvPicPr>
          <p:cNvPr id="6" name="Picture 5" descr="Egg.wmf"/>
          <p:cNvPicPr>
            <a:picLocks noChangeAspect="1"/>
          </p:cNvPicPr>
          <p:nvPr/>
        </p:nvPicPr>
        <p:blipFill>
          <a:blip r:embed="rId3" cstate="print"/>
          <a:stretch>
            <a:fillRect/>
          </a:stretch>
        </p:blipFill>
        <p:spPr>
          <a:xfrm>
            <a:off x="3638550" y="5728858"/>
            <a:ext cx="1869557" cy="591181"/>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Boy King</a:t>
            </a:r>
            <a:endParaRPr lang="en-US" dirty="0"/>
          </a:p>
        </p:txBody>
      </p:sp>
      <p:sp>
        <p:nvSpPr>
          <p:cNvPr id="3" name="Content Placeholder 2"/>
          <p:cNvSpPr>
            <a:spLocks noGrp="1"/>
          </p:cNvSpPr>
          <p:nvPr>
            <p:ph idx="1"/>
          </p:nvPr>
        </p:nvSpPr>
        <p:spPr>
          <a:xfrm>
            <a:off x="457200" y="1600200"/>
            <a:ext cx="6629400" cy="4525963"/>
          </a:xfrm>
        </p:spPr>
        <p:txBody>
          <a:bodyPr/>
          <a:lstStyle/>
          <a:p>
            <a:pPr>
              <a:buNone/>
            </a:pPr>
            <a:r>
              <a:rPr lang="en-US" dirty="0" smtClean="0"/>
              <a:t>   King Tut was known as the ‘boy king’. He gained this nickname when he became king at the age of nine years. Due to King Tut being so young he was not allowed to make real decisions. King Tut ruled for only nine years. He died when he was 18 years old.</a:t>
            </a:r>
          </a:p>
          <a:p>
            <a:pPr>
              <a:buNone/>
            </a:pPr>
            <a:endParaRPr lang="en-US" dirty="0"/>
          </a:p>
        </p:txBody>
      </p:sp>
      <p:pic>
        <p:nvPicPr>
          <p:cNvPr id="4" name="Picture 3" descr="Eighth Hekat Corn,Eyebrow.wmf"/>
          <p:cNvPicPr>
            <a:picLocks noChangeAspect="1"/>
          </p:cNvPicPr>
          <p:nvPr/>
        </p:nvPicPr>
        <p:blipFill>
          <a:blip r:embed="rId3" cstate="print"/>
          <a:stretch>
            <a:fillRect/>
          </a:stretch>
        </p:blipFill>
        <p:spPr>
          <a:xfrm>
            <a:off x="6686550" y="1096600"/>
            <a:ext cx="2226968" cy="459636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52800"/>
            <a:ext cx="8229600" cy="1143000"/>
          </a:xfrm>
        </p:spPr>
        <p:txBody>
          <a:bodyPr/>
          <a:lstStyle/>
          <a:p>
            <a:r>
              <a:rPr lang="en-US" dirty="0" smtClean="0"/>
              <a:t> </a:t>
            </a:r>
            <a:endParaRPr lang="en-US" dirty="0"/>
          </a:p>
        </p:txBody>
      </p:sp>
      <p:sp>
        <p:nvSpPr>
          <p:cNvPr id="4" name="Rectangle 3"/>
          <p:cNvSpPr/>
          <p:nvPr/>
        </p:nvSpPr>
        <p:spPr>
          <a:xfrm>
            <a:off x="552450" y="228600"/>
            <a:ext cx="7848600" cy="861774"/>
          </a:xfrm>
          <a:prstGeom prst="rect">
            <a:avLst/>
          </a:prstGeom>
        </p:spPr>
        <p:txBody>
          <a:bodyPr wrap="square">
            <a:spAutoFit/>
          </a:bodyPr>
          <a:lstStyle/>
          <a:p>
            <a:pPr algn="ctr">
              <a:defRPr/>
            </a:pPr>
            <a:r>
              <a:rPr lang="en-US" sz="3200" b="1" i="1" dirty="0" smtClean="0"/>
              <a:t>Let’s check your work.</a:t>
            </a:r>
          </a:p>
          <a:p>
            <a:endParaRPr lang="en-US" dirty="0"/>
          </a:p>
        </p:txBody>
      </p:sp>
      <p:sp>
        <p:nvSpPr>
          <p:cNvPr id="5" name="Isosceles Triangle 4"/>
          <p:cNvSpPr/>
          <p:nvPr/>
        </p:nvSpPr>
        <p:spPr>
          <a:xfrm>
            <a:off x="0" y="990600"/>
            <a:ext cx="9144000" cy="5486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238500" y="1466851"/>
            <a:ext cx="2590800" cy="400110"/>
          </a:xfrm>
          <a:prstGeom prst="rect">
            <a:avLst/>
          </a:prstGeom>
          <a:noFill/>
        </p:spPr>
        <p:txBody>
          <a:bodyPr wrap="square" rtlCol="0">
            <a:spAutoFit/>
          </a:bodyPr>
          <a:lstStyle/>
          <a:p>
            <a:pPr algn="ctr"/>
            <a:r>
              <a:rPr lang="en-US" sz="2000" b="1" dirty="0" smtClean="0"/>
              <a:t>Topic</a:t>
            </a:r>
            <a:r>
              <a:rPr lang="en-US" sz="1700" b="1" dirty="0" smtClean="0"/>
              <a:t>     </a:t>
            </a:r>
          </a:p>
        </p:txBody>
      </p:sp>
      <p:cxnSp>
        <p:nvCxnSpPr>
          <p:cNvPr id="8" name="Straight Connector 7"/>
          <p:cNvCxnSpPr/>
          <p:nvPr/>
        </p:nvCxnSpPr>
        <p:spPr>
          <a:xfrm>
            <a:off x="3200400" y="25146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0" y="36576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5" idx="3"/>
          </p:cNvCxnSpPr>
          <p:nvPr/>
        </p:nvCxnSpPr>
        <p:spPr>
          <a:xfrm>
            <a:off x="4572000" y="3810000"/>
            <a:ext cx="0" cy="2667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19350" y="2495550"/>
            <a:ext cx="4419600" cy="400110"/>
          </a:xfrm>
          <a:prstGeom prst="rect">
            <a:avLst/>
          </a:prstGeom>
          <a:noFill/>
        </p:spPr>
        <p:txBody>
          <a:bodyPr wrap="square" rtlCol="0">
            <a:spAutoFit/>
          </a:bodyPr>
          <a:lstStyle/>
          <a:p>
            <a:pPr algn="ctr"/>
            <a:r>
              <a:rPr lang="en-US" sz="2000" b="1" dirty="0" smtClean="0"/>
              <a:t>Main Idea</a:t>
            </a:r>
            <a:endParaRPr lang="en-US" sz="2400" b="1" dirty="0" smtClean="0"/>
          </a:p>
        </p:txBody>
      </p:sp>
      <p:sp>
        <p:nvSpPr>
          <p:cNvPr id="12" name="TextBox 11"/>
          <p:cNvSpPr txBox="1"/>
          <p:nvPr/>
        </p:nvSpPr>
        <p:spPr>
          <a:xfrm>
            <a:off x="0" y="3811012"/>
            <a:ext cx="4572000" cy="400110"/>
          </a:xfrm>
          <a:prstGeom prst="rect">
            <a:avLst/>
          </a:prstGeom>
          <a:noFill/>
        </p:spPr>
        <p:txBody>
          <a:bodyPr wrap="square" rtlCol="0">
            <a:spAutoFit/>
          </a:bodyPr>
          <a:lstStyle/>
          <a:p>
            <a:pPr algn="ctr"/>
            <a:r>
              <a:rPr lang="en-US" sz="2000" b="1" dirty="0" smtClean="0"/>
              <a:t>                           Detail                                                                                                                                                                                                                                                                                                                               </a:t>
            </a:r>
          </a:p>
        </p:txBody>
      </p:sp>
      <p:sp>
        <p:nvSpPr>
          <p:cNvPr id="13" name="TextBox 12"/>
          <p:cNvSpPr txBox="1"/>
          <p:nvPr/>
        </p:nvSpPr>
        <p:spPr>
          <a:xfrm>
            <a:off x="4724400" y="3811012"/>
            <a:ext cx="4419600" cy="461665"/>
          </a:xfrm>
          <a:prstGeom prst="rect">
            <a:avLst/>
          </a:prstGeom>
          <a:noFill/>
        </p:spPr>
        <p:txBody>
          <a:bodyPr wrap="square" rtlCol="0">
            <a:spAutoFit/>
          </a:bodyPr>
          <a:lstStyle/>
          <a:p>
            <a:r>
              <a:rPr lang="en-US" sz="2400" b="1" dirty="0" smtClean="0"/>
              <a:t>     </a:t>
            </a:r>
            <a:r>
              <a:rPr lang="en-US" sz="2000" b="1" dirty="0" smtClean="0"/>
              <a:t> Detail</a:t>
            </a:r>
            <a:r>
              <a:rPr lang="en-US" sz="2000" dirty="0" smtClean="0"/>
              <a:t> </a:t>
            </a:r>
            <a:endParaRPr lang="en-US" sz="2000" b="1" dirty="0" smtClean="0"/>
          </a:p>
        </p:txBody>
      </p:sp>
      <p:sp>
        <p:nvSpPr>
          <p:cNvPr id="25" name="TextBox 24"/>
          <p:cNvSpPr txBox="1"/>
          <p:nvPr/>
        </p:nvSpPr>
        <p:spPr>
          <a:xfrm>
            <a:off x="609600" y="4180344"/>
            <a:ext cx="3962400" cy="1200329"/>
          </a:xfrm>
          <a:prstGeom prst="rect">
            <a:avLst/>
          </a:prstGeom>
          <a:noFill/>
        </p:spPr>
        <p:txBody>
          <a:bodyPr wrap="square" rtlCol="0">
            <a:spAutoFit/>
          </a:bodyPr>
          <a:lstStyle/>
          <a:p>
            <a:r>
              <a:rPr lang="en-US" b="1" dirty="0" smtClean="0"/>
              <a:t>                     He gained this  </a:t>
            </a:r>
          </a:p>
          <a:p>
            <a:r>
              <a:rPr lang="en-US" b="1" dirty="0" smtClean="0"/>
              <a:t>                 nickname when he </a:t>
            </a:r>
          </a:p>
          <a:p>
            <a:r>
              <a:rPr lang="en-US" b="1" dirty="0" smtClean="0"/>
              <a:t>             became king at the age of </a:t>
            </a:r>
          </a:p>
          <a:p>
            <a:r>
              <a:rPr lang="en-US" b="1" dirty="0" smtClean="0"/>
              <a:t>           nine years.</a:t>
            </a:r>
          </a:p>
        </p:txBody>
      </p:sp>
      <p:sp>
        <p:nvSpPr>
          <p:cNvPr id="26" name="TextBox 25"/>
          <p:cNvSpPr txBox="1"/>
          <p:nvPr/>
        </p:nvSpPr>
        <p:spPr>
          <a:xfrm>
            <a:off x="4724400" y="4180344"/>
            <a:ext cx="4419600" cy="1200329"/>
          </a:xfrm>
          <a:prstGeom prst="rect">
            <a:avLst/>
          </a:prstGeom>
          <a:noFill/>
        </p:spPr>
        <p:txBody>
          <a:bodyPr wrap="square" rtlCol="0">
            <a:spAutoFit/>
          </a:bodyPr>
          <a:lstStyle/>
          <a:p>
            <a:r>
              <a:rPr lang="en-US" b="1" dirty="0" smtClean="0"/>
              <a:t>Due to King Tut being </a:t>
            </a:r>
          </a:p>
          <a:p>
            <a:r>
              <a:rPr lang="en-US" b="1" dirty="0" smtClean="0"/>
              <a:t>so young he was not </a:t>
            </a:r>
          </a:p>
          <a:p>
            <a:r>
              <a:rPr lang="en-US" b="1" dirty="0" smtClean="0"/>
              <a:t>allowed to make real </a:t>
            </a:r>
          </a:p>
          <a:p>
            <a:r>
              <a:rPr lang="en-US" b="1" dirty="0" smtClean="0"/>
              <a:t>decisions. </a:t>
            </a:r>
            <a:endParaRPr lang="en-US" sz="2400" b="1" dirty="0" smtClean="0"/>
          </a:p>
        </p:txBody>
      </p:sp>
      <p:sp>
        <p:nvSpPr>
          <p:cNvPr id="14" name="TextBox 13"/>
          <p:cNvSpPr txBox="1"/>
          <p:nvPr/>
        </p:nvSpPr>
        <p:spPr>
          <a:xfrm>
            <a:off x="3257550" y="1962151"/>
            <a:ext cx="2590800" cy="369332"/>
          </a:xfrm>
          <a:prstGeom prst="rect">
            <a:avLst/>
          </a:prstGeom>
          <a:noFill/>
        </p:spPr>
        <p:txBody>
          <a:bodyPr wrap="square" rtlCol="0">
            <a:spAutoFit/>
          </a:bodyPr>
          <a:lstStyle/>
          <a:p>
            <a:pPr algn="ctr"/>
            <a:r>
              <a:rPr lang="en-US" b="1" dirty="0" smtClean="0"/>
              <a:t>King Tut </a:t>
            </a:r>
            <a:r>
              <a:rPr lang="en-US" sz="1700" b="1" dirty="0" smtClean="0"/>
              <a:t>    </a:t>
            </a:r>
          </a:p>
        </p:txBody>
      </p:sp>
      <p:sp>
        <p:nvSpPr>
          <p:cNvPr id="16" name="Rectangle 15"/>
          <p:cNvSpPr/>
          <p:nvPr/>
        </p:nvSpPr>
        <p:spPr>
          <a:xfrm>
            <a:off x="2568483" y="2933700"/>
            <a:ext cx="4083234" cy="646331"/>
          </a:xfrm>
          <a:prstGeom prst="rect">
            <a:avLst/>
          </a:prstGeom>
        </p:spPr>
        <p:txBody>
          <a:bodyPr wrap="square">
            <a:spAutoFit/>
          </a:bodyPr>
          <a:lstStyle/>
          <a:p>
            <a:r>
              <a:rPr lang="en-US" b="1" dirty="0" smtClean="0"/>
              <a:t>               King Tut was known </a:t>
            </a:r>
          </a:p>
          <a:p>
            <a:r>
              <a:rPr lang="en-US" b="1" dirty="0" smtClean="0"/>
              <a:t>               as the ‘boy king’. </a:t>
            </a:r>
            <a:endParaRPr lang="en-US" b="1" dirty="0"/>
          </a:p>
        </p:txBody>
      </p:sp>
      <p:pic>
        <p:nvPicPr>
          <p:cNvPr id="17" name="Picture 16" descr="Eighth Hekat Corn,Eyebrow.wmf"/>
          <p:cNvPicPr>
            <a:picLocks noChangeAspect="1"/>
          </p:cNvPicPr>
          <p:nvPr/>
        </p:nvPicPr>
        <p:blipFill>
          <a:blip r:embed="rId2" cstate="print"/>
          <a:stretch>
            <a:fillRect/>
          </a:stretch>
        </p:blipFill>
        <p:spPr>
          <a:xfrm>
            <a:off x="7048500" y="453214"/>
            <a:ext cx="1504950" cy="310614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linds(horizont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14" grpId="0"/>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130425"/>
            <a:ext cx="8458200" cy="1470025"/>
          </a:xfrm>
        </p:spPr>
        <p:txBody>
          <a:bodyPr>
            <a:normAutofit fontScale="90000"/>
          </a:bodyPr>
          <a:lstStyle/>
          <a:p>
            <a:pPr algn="l"/>
            <a:r>
              <a:rPr lang="en-US" sz="4900" b="1" dirty="0" smtClean="0"/>
              <a:t>Let’s do another one. </a:t>
            </a:r>
            <a:br>
              <a:rPr lang="en-US" sz="4900" b="1" dirty="0" smtClean="0"/>
            </a:br>
            <a:r>
              <a:rPr lang="en-US" dirty="0" smtClean="0"/>
              <a:t/>
            </a:r>
            <a:br>
              <a:rPr lang="en-US" dirty="0" smtClean="0"/>
            </a:br>
            <a:r>
              <a:rPr lang="en-US" sz="4000" b="1" dirty="0" smtClean="0"/>
              <a:t>Draw another main idea pyramid.</a:t>
            </a:r>
            <a:br>
              <a:rPr lang="en-US" sz="4000" b="1" dirty="0" smtClean="0"/>
            </a:br>
            <a:r>
              <a:rPr lang="en-US" sz="4000" b="1" dirty="0" smtClean="0"/>
              <a:t/>
            </a:r>
            <a:br>
              <a:rPr lang="en-US" sz="4000" b="1" dirty="0" smtClean="0"/>
            </a:br>
            <a:r>
              <a:rPr lang="en-US" sz="4000" b="1" dirty="0" smtClean="0"/>
              <a:t>Then, read the passage </a:t>
            </a:r>
            <a:r>
              <a:rPr lang="en-US" sz="4000" b="1" i="1" dirty="0" smtClean="0"/>
              <a:t>Howard </a:t>
            </a:r>
            <a:br>
              <a:rPr lang="en-US" sz="4000" b="1" i="1" dirty="0" smtClean="0"/>
            </a:br>
            <a:r>
              <a:rPr lang="en-US" sz="4000" b="1" i="1" dirty="0" smtClean="0"/>
              <a:t>Carter</a:t>
            </a:r>
            <a:r>
              <a:rPr lang="en-US" sz="4000" b="1" dirty="0" smtClean="0"/>
              <a:t> and complete the pyramid</a:t>
            </a:r>
            <a:r>
              <a:rPr lang="en-US" b="1" dirty="0" smtClean="0"/>
              <a:t>.</a:t>
            </a:r>
            <a:endParaRPr lang="en-US" b="1" i="1" dirty="0"/>
          </a:p>
        </p:txBody>
      </p:sp>
      <p:pic>
        <p:nvPicPr>
          <p:cNvPr id="3" name="Picture 2" descr="Egg.wmf"/>
          <p:cNvPicPr>
            <a:picLocks noChangeAspect="1"/>
          </p:cNvPicPr>
          <p:nvPr/>
        </p:nvPicPr>
        <p:blipFill>
          <a:blip r:embed="rId3" cstate="print"/>
          <a:stretch>
            <a:fillRect/>
          </a:stretch>
        </p:blipFill>
        <p:spPr>
          <a:xfrm>
            <a:off x="3638550" y="5728858"/>
            <a:ext cx="1869557" cy="591181"/>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Howard Carter</a:t>
            </a:r>
            <a:endParaRPr lang="en-US" b="1" dirty="0"/>
          </a:p>
        </p:txBody>
      </p:sp>
      <p:sp>
        <p:nvSpPr>
          <p:cNvPr id="3" name="Content Placeholder 2"/>
          <p:cNvSpPr>
            <a:spLocks noGrp="1"/>
          </p:cNvSpPr>
          <p:nvPr>
            <p:ph idx="1"/>
          </p:nvPr>
        </p:nvSpPr>
        <p:spPr>
          <a:xfrm>
            <a:off x="457200" y="1600200"/>
            <a:ext cx="6057900" cy="4525963"/>
          </a:xfrm>
        </p:spPr>
        <p:txBody>
          <a:bodyPr>
            <a:normAutofit fontScale="92500" lnSpcReduction="10000"/>
          </a:bodyPr>
          <a:lstStyle/>
          <a:p>
            <a:pPr>
              <a:buNone/>
            </a:pPr>
            <a:r>
              <a:rPr lang="en-US" dirty="0" smtClean="0"/>
              <a:t>   </a:t>
            </a:r>
            <a:r>
              <a:rPr lang="en-US" b="1" dirty="0" smtClean="0"/>
              <a:t>The archeologist, Howard Carter, worked for many years in Egypt trying to find Tut’s tomb.  Howard Carter worked in the Egyptian heat day after day. Even though it took many years for Howard Carter to find the tomb of King Tut, he never gave up. Howard Carter was a dedicated archeologist.</a:t>
            </a:r>
          </a:p>
          <a:p>
            <a:pPr>
              <a:buNone/>
            </a:pPr>
            <a:endParaRPr lang="en-US" dirty="0"/>
          </a:p>
        </p:txBody>
      </p:sp>
      <p:pic>
        <p:nvPicPr>
          <p:cNvPr id="5" name="Picture 4" descr="Great House,Gods of Egypt.wmf"/>
          <p:cNvPicPr>
            <a:picLocks noChangeAspect="1"/>
          </p:cNvPicPr>
          <p:nvPr/>
        </p:nvPicPr>
        <p:blipFill>
          <a:blip r:embed="rId3" cstate="print"/>
          <a:stretch>
            <a:fillRect/>
          </a:stretch>
        </p:blipFill>
        <p:spPr>
          <a:xfrm rot="5400000">
            <a:off x="6076964" y="2428395"/>
            <a:ext cx="2926342" cy="2184359"/>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52800"/>
            <a:ext cx="8229600" cy="1143000"/>
          </a:xfrm>
        </p:spPr>
        <p:txBody>
          <a:bodyPr/>
          <a:lstStyle/>
          <a:p>
            <a:r>
              <a:rPr lang="en-US" dirty="0" smtClean="0"/>
              <a:t> </a:t>
            </a:r>
            <a:endParaRPr lang="en-US" dirty="0"/>
          </a:p>
        </p:txBody>
      </p:sp>
      <p:sp>
        <p:nvSpPr>
          <p:cNvPr id="4" name="Rectangle 3"/>
          <p:cNvSpPr/>
          <p:nvPr/>
        </p:nvSpPr>
        <p:spPr>
          <a:xfrm>
            <a:off x="552450" y="228600"/>
            <a:ext cx="7848600" cy="1046440"/>
          </a:xfrm>
          <a:prstGeom prst="rect">
            <a:avLst/>
          </a:prstGeom>
        </p:spPr>
        <p:txBody>
          <a:bodyPr wrap="square">
            <a:spAutoFit/>
          </a:bodyPr>
          <a:lstStyle/>
          <a:p>
            <a:pPr algn="ctr">
              <a:defRPr/>
            </a:pPr>
            <a:r>
              <a:rPr lang="en-US" sz="4400" b="1" dirty="0" smtClean="0"/>
              <a:t>Let’s check your work.</a:t>
            </a:r>
          </a:p>
          <a:p>
            <a:endParaRPr lang="en-US" dirty="0"/>
          </a:p>
        </p:txBody>
      </p:sp>
      <p:sp>
        <p:nvSpPr>
          <p:cNvPr id="5" name="Isosceles Triangle 4"/>
          <p:cNvSpPr/>
          <p:nvPr/>
        </p:nvSpPr>
        <p:spPr>
          <a:xfrm>
            <a:off x="0" y="914400"/>
            <a:ext cx="9144000" cy="5486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238500" y="1466851"/>
            <a:ext cx="2590800" cy="400110"/>
          </a:xfrm>
          <a:prstGeom prst="rect">
            <a:avLst/>
          </a:prstGeom>
          <a:noFill/>
        </p:spPr>
        <p:txBody>
          <a:bodyPr wrap="square" rtlCol="0">
            <a:spAutoFit/>
          </a:bodyPr>
          <a:lstStyle/>
          <a:p>
            <a:pPr algn="ctr"/>
            <a:r>
              <a:rPr lang="en-US" sz="2000" b="1" dirty="0" smtClean="0"/>
              <a:t>Topic</a:t>
            </a:r>
            <a:r>
              <a:rPr lang="en-US" sz="1700" b="1" dirty="0" smtClean="0"/>
              <a:t>     </a:t>
            </a:r>
          </a:p>
        </p:txBody>
      </p:sp>
      <p:cxnSp>
        <p:nvCxnSpPr>
          <p:cNvPr id="8" name="Straight Connector 7"/>
          <p:cNvCxnSpPr/>
          <p:nvPr/>
        </p:nvCxnSpPr>
        <p:spPr>
          <a:xfrm>
            <a:off x="3200400" y="25146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0" y="36576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5" idx="3"/>
          </p:cNvCxnSpPr>
          <p:nvPr/>
        </p:nvCxnSpPr>
        <p:spPr>
          <a:xfrm>
            <a:off x="4572000" y="3733800"/>
            <a:ext cx="0" cy="2667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19350" y="2495550"/>
            <a:ext cx="4419600" cy="400110"/>
          </a:xfrm>
          <a:prstGeom prst="rect">
            <a:avLst/>
          </a:prstGeom>
          <a:noFill/>
        </p:spPr>
        <p:txBody>
          <a:bodyPr wrap="square" rtlCol="0">
            <a:spAutoFit/>
          </a:bodyPr>
          <a:lstStyle/>
          <a:p>
            <a:pPr algn="ctr"/>
            <a:r>
              <a:rPr lang="en-US" sz="2000" b="1" dirty="0" smtClean="0"/>
              <a:t>Main Idea</a:t>
            </a:r>
            <a:endParaRPr lang="en-US" sz="2400" b="1" dirty="0" smtClean="0"/>
          </a:p>
        </p:txBody>
      </p:sp>
      <p:sp>
        <p:nvSpPr>
          <p:cNvPr id="12" name="TextBox 11"/>
          <p:cNvSpPr txBox="1"/>
          <p:nvPr/>
        </p:nvSpPr>
        <p:spPr>
          <a:xfrm>
            <a:off x="0" y="3811012"/>
            <a:ext cx="4572000" cy="400110"/>
          </a:xfrm>
          <a:prstGeom prst="rect">
            <a:avLst/>
          </a:prstGeom>
          <a:noFill/>
        </p:spPr>
        <p:txBody>
          <a:bodyPr wrap="square" rtlCol="0">
            <a:spAutoFit/>
          </a:bodyPr>
          <a:lstStyle/>
          <a:p>
            <a:pPr algn="ctr"/>
            <a:r>
              <a:rPr lang="en-US" sz="2000" b="1" dirty="0" smtClean="0"/>
              <a:t>                           Detail                                                                                                                                                                                                                                                                                                                               </a:t>
            </a:r>
          </a:p>
        </p:txBody>
      </p:sp>
      <p:sp>
        <p:nvSpPr>
          <p:cNvPr id="13" name="TextBox 12"/>
          <p:cNvSpPr txBox="1"/>
          <p:nvPr/>
        </p:nvSpPr>
        <p:spPr>
          <a:xfrm>
            <a:off x="4724400" y="3811012"/>
            <a:ext cx="4419600" cy="461665"/>
          </a:xfrm>
          <a:prstGeom prst="rect">
            <a:avLst/>
          </a:prstGeom>
          <a:noFill/>
        </p:spPr>
        <p:txBody>
          <a:bodyPr wrap="square" rtlCol="0">
            <a:spAutoFit/>
          </a:bodyPr>
          <a:lstStyle/>
          <a:p>
            <a:r>
              <a:rPr lang="en-US" sz="2400" b="1" dirty="0" smtClean="0"/>
              <a:t>     </a:t>
            </a:r>
            <a:r>
              <a:rPr lang="en-US" sz="2000" b="1" dirty="0" smtClean="0"/>
              <a:t> Detail</a:t>
            </a:r>
            <a:r>
              <a:rPr lang="en-US" sz="2000" dirty="0" smtClean="0"/>
              <a:t> </a:t>
            </a:r>
            <a:endParaRPr lang="en-US" sz="2000" b="1" dirty="0" smtClean="0"/>
          </a:p>
        </p:txBody>
      </p:sp>
      <p:sp>
        <p:nvSpPr>
          <p:cNvPr id="25" name="TextBox 24"/>
          <p:cNvSpPr txBox="1"/>
          <p:nvPr/>
        </p:nvSpPr>
        <p:spPr>
          <a:xfrm>
            <a:off x="609600" y="4180344"/>
            <a:ext cx="3962400" cy="1200329"/>
          </a:xfrm>
          <a:prstGeom prst="rect">
            <a:avLst/>
          </a:prstGeom>
          <a:noFill/>
        </p:spPr>
        <p:txBody>
          <a:bodyPr wrap="square" rtlCol="0">
            <a:spAutoFit/>
          </a:bodyPr>
          <a:lstStyle/>
          <a:p>
            <a:r>
              <a:rPr lang="en-US" b="1" dirty="0" smtClean="0"/>
              <a:t>                     The archeologist,</a:t>
            </a:r>
          </a:p>
          <a:p>
            <a:r>
              <a:rPr lang="en-US" b="1" dirty="0" smtClean="0"/>
              <a:t>               Howard Carter, worked </a:t>
            </a:r>
          </a:p>
          <a:p>
            <a:r>
              <a:rPr lang="en-US" b="1" dirty="0" smtClean="0"/>
              <a:t>           for many years in Egypt </a:t>
            </a:r>
          </a:p>
          <a:p>
            <a:r>
              <a:rPr lang="en-US" b="1" dirty="0" smtClean="0"/>
              <a:t>        trying to find Tut’s tomb. </a:t>
            </a:r>
          </a:p>
        </p:txBody>
      </p:sp>
      <p:sp>
        <p:nvSpPr>
          <p:cNvPr id="26" name="TextBox 25"/>
          <p:cNvSpPr txBox="1"/>
          <p:nvPr/>
        </p:nvSpPr>
        <p:spPr>
          <a:xfrm>
            <a:off x="4724400" y="4180344"/>
            <a:ext cx="4419600" cy="2492990"/>
          </a:xfrm>
          <a:prstGeom prst="rect">
            <a:avLst/>
          </a:prstGeom>
          <a:noFill/>
        </p:spPr>
        <p:txBody>
          <a:bodyPr wrap="square" rtlCol="0">
            <a:spAutoFit/>
          </a:bodyPr>
          <a:lstStyle/>
          <a:p>
            <a:r>
              <a:rPr lang="en-US" b="1" dirty="0" smtClean="0"/>
              <a:t>Howard Carter worked</a:t>
            </a:r>
          </a:p>
          <a:p>
            <a:r>
              <a:rPr lang="en-US" b="1" dirty="0" smtClean="0"/>
              <a:t>in the Egyptian heat day </a:t>
            </a:r>
          </a:p>
          <a:p>
            <a:r>
              <a:rPr lang="en-US" b="1" dirty="0" smtClean="0"/>
              <a:t>after day. </a:t>
            </a:r>
          </a:p>
          <a:p>
            <a:r>
              <a:rPr lang="en-US" b="1" dirty="0" smtClean="0"/>
              <a:t> --Or– </a:t>
            </a:r>
          </a:p>
          <a:p>
            <a:r>
              <a:rPr lang="en-US" b="1" dirty="0" smtClean="0"/>
              <a:t> Even though it took many years </a:t>
            </a:r>
          </a:p>
          <a:p>
            <a:r>
              <a:rPr lang="en-US" b="1" dirty="0" smtClean="0"/>
              <a:t>for Howard Carter to find the </a:t>
            </a:r>
          </a:p>
          <a:p>
            <a:r>
              <a:rPr lang="en-US" b="1" dirty="0" smtClean="0"/>
              <a:t>tomb of King Tut, he never gave up</a:t>
            </a:r>
            <a:r>
              <a:rPr lang="en-US" sz="2400" b="1" dirty="0" smtClean="0"/>
              <a:t>. </a:t>
            </a:r>
          </a:p>
          <a:p>
            <a:endParaRPr lang="en-US" sz="2400" b="1" dirty="0" smtClean="0"/>
          </a:p>
        </p:txBody>
      </p:sp>
      <p:sp>
        <p:nvSpPr>
          <p:cNvPr id="14" name="TextBox 13"/>
          <p:cNvSpPr txBox="1"/>
          <p:nvPr/>
        </p:nvSpPr>
        <p:spPr>
          <a:xfrm>
            <a:off x="3257550" y="1828801"/>
            <a:ext cx="2590800" cy="369332"/>
          </a:xfrm>
          <a:prstGeom prst="rect">
            <a:avLst/>
          </a:prstGeom>
          <a:noFill/>
        </p:spPr>
        <p:txBody>
          <a:bodyPr wrap="square" rtlCol="0">
            <a:spAutoFit/>
          </a:bodyPr>
          <a:lstStyle/>
          <a:p>
            <a:pPr algn="ctr"/>
            <a:r>
              <a:rPr lang="en-US" b="1" dirty="0" smtClean="0"/>
              <a:t>Howard Carter </a:t>
            </a:r>
            <a:r>
              <a:rPr lang="en-US" sz="1700" b="1" dirty="0" smtClean="0"/>
              <a:t>    </a:t>
            </a:r>
          </a:p>
        </p:txBody>
      </p:sp>
      <p:sp>
        <p:nvSpPr>
          <p:cNvPr id="15" name="TextBox 14"/>
          <p:cNvSpPr txBox="1"/>
          <p:nvPr/>
        </p:nvSpPr>
        <p:spPr>
          <a:xfrm>
            <a:off x="2457450" y="2857500"/>
            <a:ext cx="4419600" cy="646331"/>
          </a:xfrm>
          <a:prstGeom prst="rect">
            <a:avLst/>
          </a:prstGeom>
          <a:noFill/>
        </p:spPr>
        <p:txBody>
          <a:bodyPr wrap="square" rtlCol="0">
            <a:spAutoFit/>
          </a:bodyPr>
          <a:lstStyle/>
          <a:p>
            <a:pPr algn="ctr"/>
            <a:r>
              <a:rPr lang="en-US" b="1" dirty="0" smtClean="0"/>
              <a:t>Howard Carter was a </a:t>
            </a:r>
          </a:p>
          <a:p>
            <a:pPr algn="ctr"/>
            <a:r>
              <a:rPr lang="en-US" b="1" dirty="0" smtClean="0"/>
              <a:t>dedicated archaeologist. </a:t>
            </a:r>
          </a:p>
        </p:txBody>
      </p:sp>
      <p:pic>
        <p:nvPicPr>
          <p:cNvPr id="16" name="Picture 15" descr="Great House,Gods of Egypt.wmf"/>
          <p:cNvPicPr>
            <a:picLocks noChangeAspect="1"/>
          </p:cNvPicPr>
          <p:nvPr/>
        </p:nvPicPr>
        <p:blipFill>
          <a:blip r:embed="rId2" cstate="print"/>
          <a:stretch>
            <a:fillRect/>
          </a:stretch>
        </p:blipFill>
        <p:spPr>
          <a:xfrm rot="5400000">
            <a:off x="6939294" y="2433473"/>
            <a:ext cx="1764293" cy="1316951"/>
          </a:xfrm>
          <a:prstGeom prst="rect">
            <a:avLst/>
          </a:prstGeom>
        </p:spPr>
      </p:pic>
      <p:pic>
        <p:nvPicPr>
          <p:cNvPr id="18" name="Picture 17" descr="Great House,Gods of Egypt.wmf"/>
          <p:cNvPicPr>
            <a:picLocks noChangeAspect="1"/>
          </p:cNvPicPr>
          <p:nvPr/>
        </p:nvPicPr>
        <p:blipFill>
          <a:blip r:embed="rId2" cstate="print"/>
          <a:stretch>
            <a:fillRect/>
          </a:stretch>
        </p:blipFill>
        <p:spPr>
          <a:xfrm rot="16200000" flipH="1">
            <a:off x="443244" y="2357273"/>
            <a:ext cx="1764293" cy="131695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0550" y="0"/>
            <a:ext cx="6648450" cy="5447645"/>
          </a:xfrm>
          <a:prstGeom prst="rect">
            <a:avLst/>
          </a:prstGeom>
        </p:spPr>
        <p:txBody>
          <a:bodyPr wrap="square">
            <a:spAutoFit/>
          </a:bodyPr>
          <a:lstStyle/>
          <a:p>
            <a:pPr algn="ctr"/>
            <a:endParaRPr lang="en-US" sz="5400" b="1" dirty="0" smtClean="0"/>
          </a:p>
          <a:p>
            <a:r>
              <a:rPr lang="en-US" sz="4400" b="1" dirty="0" smtClean="0"/>
              <a:t>The Rosetta Stone helped people unlock the mystery of reading Egyptian hieroglyphics</a:t>
            </a:r>
            <a:r>
              <a:rPr lang="en-US" sz="5400" b="1" dirty="0" smtClean="0"/>
              <a:t>.</a:t>
            </a:r>
          </a:p>
          <a:p>
            <a:endParaRPr lang="en-US" sz="5400" dirty="0" smtClean="0"/>
          </a:p>
          <a:p>
            <a:r>
              <a:rPr lang="en-US" sz="5400" dirty="0" smtClean="0"/>
              <a:t> </a:t>
            </a:r>
            <a:endParaRPr lang="en-US" sz="5400" dirty="0"/>
          </a:p>
        </p:txBody>
      </p:sp>
      <p:pic>
        <p:nvPicPr>
          <p:cNvPr id="5" name="Picture 4" descr="Egyptian Deity 11.wmf"/>
          <p:cNvPicPr>
            <a:picLocks noChangeAspect="1"/>
          </p:cNvPicPr>
          <p:nvPr/>
        </p:nvPicPr>
        <p:blipFill>
          <a:blip r:embed="rId2" cstate="print"/>
          <a:stretch>
            <a:fillRect/>
          </a:stretch>
        </p:blipFill>
        <p:spPr>
          <a:xfrm>
            <a:off x="5949820" y="819150"/>
            <a:ext cx="2965579" cy="577215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Now it is time for a formative assessment!</a:t>
            </a:r>
            <a:endParaRPr lang="en-US" b="1" dirty="0"/>
          </a:p>
        </p:txBody>
      </p:sp>
      <p:sp>
        <p:nvSpPr>
          <p:cNvPr id="5" name="Content Placeholder 4"/>
          <p:cNvSpPr>
            <a:spLocks noGrp="1"/>
          </p:cNvSpPr>
          <p:nvPr>
            <p:ph idx="1"/>
          </p:nvPr>
        </p:nvSpPr>
        <p:spPr/>
        <p:txBody>
          <a:bodyPr>
            <a:normAutofit/>
          </a:bodyPr>
          <a:lstStyle/>
          <a:p>
            <a:pPr>
              <a:buNone/>
            </a:pPr>
            <a:r>
              <a:rPr lang="en-US" dirty="0" smtClean="0"/>
              <a:t>   </a:t>
            </a:r>
            <a:r>
              <a:rPr lang="en-US" sz="3600" b="1" dirty="0" smtClean="0"/>
              <a:t>Draw two (2) main idea pyramids. </a:t>
            </a:r>
          </a:p>
          <a:p>
            <a:pPr>
              <a:buNone/>
            </a:pPr>
            <a:r>
              <a:rPr lang="en-US" sz="3600" b="1" dirty="0" smtClean="0"/>
              <a:t>   </a:t>
            </a:r>
          </a:p>
          <a:p>
            <a:pPr>
              <a:buNone/>
            </a:pPr>
            <a:r>
              <a:rPr lang="en-US" sz="3600" b="1" dirty="0" smtClean="0"/>
              <a:t>   Read Passage 1 and Passage 2.</a:t>
            </a:r>
          </a:p>
          <a:p>
            <a:pPr>
              <a:buNone/>
            </a:pPr>
            <a:r>
              <a:rPr lang="en-US" sz="3600" b="1" dirty="0" smtClean="0"/>
              <a:t>   </a:t>
            </a:r>
          </a:p>
          <a:p>
            <a:pPr>
              <a:buNone/>
            </a:pPr>
            <a:r>
              <a:rPr lang="en-US" sz="3600" b="1" dirty="0" smtClean="0"/>
              <a:t>   Complete a main idea pyramid for each passage.</a:t>
            </a:r>
          </a:p>
          <a:p>
            <a:pPr>
              <a:buNone/>
            </a:pP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Passage 1: King Tut</a:t>
            </a:r>
            <a:endParaRPr lang="en-US" dirty="0"/>
          </a:p>
        </p:txBody>
      </p:sp>
      <p:sp>
        <p:nvSpPr>
          <p:cNvPr id="3" name="Content Placeholder 2"/>
          <p:cNvSpPr>
            <a:spLocks noGrp="1"/>
          </p:cNvSpPr>
          <p:nvPr>
            <p:ph idx="1"/>
          </p:nvPr>
        </p:nvSpPr>
        <p:spPr/>
        <p:txBody>
          <a:bodyPr/>
          <a:lstStyle/>
          <a:p>
            <a:pPr>
              <a:buNone/>
            </a:pPr>
            <a:r>
              <a:rPr lang="en-US" dirty="0" smtClean="0"/>
              <a:t>   The mummy of King Tut has fascinated people for many years. King Tut lived to be about 18 years of age. King Tut was very wealthy when he died. Scientists do not know if he died in an accident or by disease. King Tut is famous because he was buried in a beautiful tomb that is in almost perfect condition. </a:t>
            </a:r>
          </a:p>
          <a:p>
            <a:pPr>
              <a:buNone/>
            </a:pPr>
            <a:endParaRPr lang="en-US" dirty="0"/>
          </a:p>
        </p:txBody>
      </p:sp>
      <p:pic>
        <p:nvPicPr>
          <p:cNvPr id="4" name="Picture 3" descr="King Tut.wmf"/>
          <p:cNvPicPr>
            <a:picLocks noChangeAspect="1"/>
          </p:cNvPicPr>
          <p:nvPr/>
        </p:nvPicPr>
        <p:blipFill>
          <a:blip r:embed="rId3" cstate="print"/>
          <a:stretch>
            <a:fillRect/>
          </a:stretch>
        </p:blipFill>
        <p:spPr>
          <a:xfrm>
            <a:off x="574402" y="0"/>
            <a:ext cx="1266092" cy="1600200"/>
          </a:xfrm>
          <a:prstGeom prst="rect">
            <a:avLst/>
          </a:prstGeom>
        </p:spPr>
      </p:pic>
      <p:pic>
        <p:nvPicPr>
          <p:cNvPr id="5" name="Picture 4" descr="King Tut.wmf"/>
          <p:cNvPicPr>
            <a:picLocks noChangeAspect="1"/>
          </p:cNvPicPr>
          <p:nvPr/>
        </p:nvPicPr>
        <p:blipFill>
          <a:blip r:embed="rId3" cstate="print"/>
          <a:stretch>
            <a:fillRect/>
          </a:stretch>
        </p:blipFill>
        <p:spPr>
          <a:xfrm>
            <a:off x="7356202" y="0"/>
            <a:ext cx="1266092" cy="1600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Passage 2: </a:t>
            </a:r>
            <a:br>
              <a:rPr lang="en-US" dirty="0" smtClean="0"/>
            </a:br>
            <a:r>
              <a:rPr lang="en-US" dirty="0" smtClean="0"/>
              <a:t>The Great Sphinx </a:t>
            </a:r>
            <a:endParaRPr lang="en-US" dirty="0"/>
          </a:p>
        </p:txBody>
      </p:sp>
      <p:sp>
        <p:nvSpPr>
          <p:cNvPr id="3" name="Content Placeholder 2"/>
          <p:cNvSpPr>
            <a:spLocks noGrp="1"/>
          </p:cNvSpPr>
          <p:nvPr>
            <p:ph idx="1"/>
          </p:nvPr>
        </p:nvSpPr>
        <p:spPr/>
        <p:txBody>
          <a:bodyPr>
            <a:normAutofit lnSpcReduction="10000"/>
          </a:bodyPr>
          <a:lstStyle/>
          <a:p>
            <a:pPr lvl="0">
              <a:buNone/>
            </a:pPr>
            <a:r>
              <a:rPr lang="en-US" dirty="0" smtClean="0"/>
              <a:t>   The Great Sphinx has a head of an Egyptian pharaoh and the body of a lion. The sphinx was built from stone over 4,500 years ago. The Great Sphinx faces the rising sun. For many years the Great Sphinx did not see the sun because it was buried deep under the sands of the desert. The Great Sphinx is a magnificent monument that has endured for thousands of years.</a:t>
            </a:r>
            <a:endParaRPr lang="en-US" dirty="0"/>
          </a:p>
        </p:txBody>
      </p:sp>
      <p:pic>
        <p:nvPicPr>
          <p:cNvPr id="4" name="Picture 3" descr="Sphinx.wmf"/>
          <p:cNvPicPr>
            <a:picLocks noChangeAspect="1"/>
          </p:cNvPicPr>
          <p:nvPr/>
        </p:nvPicPr>
        <p:blipFill>
          <a:blip r:embed="rId3" cstate="print"/>
          <a:stretch>
            <a:fillRect/>
          </a:stretch>
        </p:blipFill>
        <p:spPr>
          <a:xfrm>
            <a:off x="7219950" y="747053"/>
            <a:ext cx="1342728" cy="740321"/>
          </a:xfrm>
          <a:prstGeom prst="rect">
            <a:avLst/>
          </a:prstGeom>
          <a:noFill/>
          <a:ln>
            <a:noFill/>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2446338"/>
            <a:ext cx="8229600" cy="1143000"/>
          </a:xfrm>
        </p:spPr>
        <p:txBody>
          <a:bodyPr/>
          <a:lstStyle/>
          <a:p>
            <a:r>
              <a:rPr lang="en-US" dirty="0" smtClean="0"/>
              <a:t>Let’s check your work.</a:t>
            </a:r>
            <a:endParaRPr lang="en-US" dirty="0"/>
          </a:p>
        </p:txBody>
      </p:sp>
      <p:cxnSp>
        <p:nvCxnSpPr>
          <p:cNvPr id="8" name="Straight Connector 7"/>
          <p:cNvCxnSpPr/>
          <p:nvPr/>
        </p:nvCxnSpPr>
        <p:spPr>
          <a:xfrm flipV="1">
            <a:off x="4362450" y="3619500"/>
            <a:ext cx="1257300" cy="2038350"/>
          </a:xfrm>
          <a:prstGeom prst="line">
            <a:avLst/>
          </a:prstGeom>
          <a:ln w="539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810000" y="4991100"/>
            <a:ext cx="571500" cy="66675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6" name="Picture 5" descr="Army,Soldiers.wmf"/>
          <p:cNvPicPr>
            <a:picLocks noChangeAspect="1"/>
          </p:cNvPicPr>
          <p:nvPr/>
        </p:nvPicPr>
        <p:blipFill>
          <a:blip r:embed="rId2" cstate="print"/>
          <a:stretch>
            <a:fillRect/>
          </a:stretch>
        </p:blipFill>
        <p:spPr>
          <a:xfrm>
            <a:off x="3409950" y="285750"/>
            <a:ext cx="2305050" cy="223357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52800"/>
            <a:ext cx="8229600" cy="1143000"/>
          </a:xfrm>
        </p:spPr>
        <p:txBody>
          <a:bodyPr/>
          <a:lstStyle/>
          <a:p>
            <a:r>
              <a:rPr lang="en-US" dirty="0" smtClean="0"/>
              <a:t> </a:t>
            </a:r>
            <a:endParaRPr lang="en-US" dirty="0"/>
          </a:p>
        </p:txBody>
      </p:sp>
      <p:sp>
        <p:nvSpPr>
          <p:cNvPr id="4" name="Rectangle 3"/>
          <p:cNvSpPr/>
          <p:nvPr/>
        </p:nvSpPr>
        <p:spPr>
          <a:xfrm>
            <a:off x="552450" y="228600"/>
            <a:ext cx="7848600" cy="861774"/>
          </a:xfrm>
          <a:prstGeom prst="rect">
            <a:avLst/>
          </a:prstGeom>
        </p:spPr>
        <p:txBody>
          <a:bodyPr wrap="square">
            <a:spAutoFit/>
          </a:bodyPr>
          <a:lstStyle/>
          <a:p>
            <a:pPr algn="ctr">
              <a:defRPr/>
            </a:pPr>
            <a:r>
              <a:rPr lang="en-US" sz="3200" b="1" i="1" dirty="0" smtClean="0"/>
              <a:t>Let’s check your work: Passage 1</a:t>
            </a:r>
          </a:p>
          <a:p>
            <a:endParaRPr lang="en-US" dirty="0"/>
          </a:p>
        </p:txBody>
      </p:sp>
      <p:sp>
        <p:nvSpPr>
          <p:cNvPr id="5" name="Isosceles Triangle 4"/>
          <p:cNvSpPr/>
          <p:nvPr/>
        </p:nvSpPr>
        <p:spPr>
          <a:xfrm>
            <a:off x="0" y="914400"/>
            <a:ext cx="9144000" cy="5486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238500" y="1466851"/>
            <a:ext cx="2590800" cy="400110"/>
          </a:xfrm>
          <a:prstGeom prst="rect">
            <a:avLst/>
          </a:prstGeom>
          <a:noFill/>
        </p:spPr>
        <p:txBody>
          <a:bodyPr wrap="square" rtlCol="0">
            <a:spAutoFit/>
          </a:bodyPr>
          <a:lstStyle/>
          <a:p>
            <a:pPr algn="ctr"/>
            <a:r>
              <a:rPr lang="en-US" sz="2000" b="1" dirty="0" smtClean="0"/>
              <a:t>Topic</a:t>
            </a:r>
            <a:r>
              <a:rPr lang="en-US" sz="1700" b="1" dirty="0" smtClean="0"/>
              <a:t>     </a:t>
            </a:r>
          </a:p>
        </p:txBody>
      </p:sp>
      <p:cxnSp>
        <p:nvCxnSpPr>
          <p:cNvPr id="8" name="Straight Connector 7"/>
          <p:cNvCxnSpPr/>
          <p:nvPr/>
        </p:nvCxnSpPr>
        <p:spPr>
          <a:xfrm>
            <a:off x="3200400" y="25146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0" y="36576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5" idx="3"/>
          </p:cNvCxnSpPr>
          <p:nvPr/>
        </p:nvCxnSpPr>
        <p:spPr>
          <a:xfrm>
            <a:off x="4572000" y="3733800"/>
            <a:ext cx="0" cy="2667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19350" y="2495550"/>
            <a:ext cx="4419600" cy="400110"/>
          </a:xfrm>
          <a:prstGeom prst="rect">
            <a:avLst/>
          </a:prstGeom>
          <a:noFill/>
        </p:spPr>
        <p:txBody>
          <a:bodyPr wrap="square" rtlCol="0">
            <a:spAutoFit/>
          </a:bodyPr>
          <a:lstStyle/>
          <a:p>
            <a:pPr algn="ctr"/>
            <a:r>
              <a:rPr lang="en-US" sz="2000" b="1" dirty="0" smtClean="0"/>
              <a:t>Main Idea</a:t>
            </a:r>
            <a:endParaRPr lang="en-US" sz="2400" b="1" dirty="0" smtClean="0"/>
          </a:p>
        </p:txBody>
      </p:sp>
      <p:sp>
        <p:nvSpPr>
          <p:cNvPr id="12" name="TextBox 11"/>
          <p:cNvSpPr txBox="1"/>
          <p:nvPr/>
        </p:nvSpPr>
        <p:spPr>
          <a:xfrm>
            <a:off x="0" y="3811012"/>
            <a:ext cx="4572000" cy="400110"/>
          </a:xfrm>
          <a:prstGeom prst="rect">
            <a:avLst/>
          </a:prstGeom>
          <a:noFill/>
        </p:spPr>
        <p:txBody>
          <a:bodyPr wrap="square" rtlCol="0">
            <a:spAutoFit/>
          </a:bodyPr>
          <a:lstStyle/>
          <a:p>
            <a:pPr algn="ctr"/>
            <a:r>
              <a:rPr lang="en-US" sz="2000" b="1" dirty="0" smtClean="0"/>
              <a:t>                           Detail                                                                                                                                                                                                                                                                                                                               </a:t>
            </a:r>
          </a:p>
        </p:txBody>
      </p:sp>
      <p:sp>
        <p:nvSpPr>
          <p:cNvPr id="13" name="TextBox 12"/>
          <p:cNvSpPr txBox="1"/>
          <p:nvPr/>
        </p:nvSpPr>
        <p:spPr>
          <a:xfrm>
            <a:off x="4724400" y="3811012"/>
            <a:ext cx="4419600" cy="461665"/>
          </a:xfrm>
          <a:prstGeom prst="rect">
            <a:avLst/>
          </a:prstGeom>
          <a:noFill/>
        </p:spPr>
        <p:txBody>
          <a:bodyPr wrap="square" rtlCol="0">
            <a:spAutoFit/>
          </a:bodyPr>
          <a:lstStyle/>
          <a:p>
            <a:r>
              <a:rPr lang="en-US" sz="2400" b="1" dirty="0" smtClean="0"/>
              <a:t>     </a:t>
            </a:r>
            <a:r>
              <a:rPr lang="en-US" sz="2000" b="1" dirty="0" smtClean="0"/>
              <a:t> Detail</a:t>
            </a:r>
            <a:r>
              <a:rPr lang="en-US" sz="2000" dirty="0" smtClean="0"/>
              <a:t> </a:t>
            </a:r>
            <a:endParaRPr lang="en-US" sz="2000" b="1" dirty="0" smtClean="0"/>
          </a:p>
        </p:txBody>
      </p:sp>
      <p:sp>
        <p:nvSpPr>
          <p:cNvPr id="25" name="TextBox 24"/>
          <p:cNvSpPr txBox="1"/>
          <p:nvPr/>
        </p:nvSpPr>
        <p:spPr>
          <a:xfrm>
            <a:off x="609600" y="4180344"/>
            <a:ext cx="3962400" cy="1754326"/>
          </a:xfrm>
          <a:prstGeom prst="rect">
            <a:avLst/>
          </a:prstGeom>
          <a:noFill/>
        </p:spPr>
        <p:txBody>
          <a:bodyPr wrap="square" rtlCol="0">
            <a:spAutoFit/>
          </a:bodyPr>
          <a:lstStyle/>
          <a:p>
            <a:r>
              <a:rPr lang="en-US" b="1" dirty="0" smtClean="0"/>
              <a:t>                  King Tut lived to be </a:t>
            </a:r>
          </a:p>
          <a:p>
            <a:r>
              <a:rPr lang="en-US" b="1" dirty="0" smtClean="0"/>
              <a:t>               about 18 years of age.</a:t>
            </a:r>
          </a:p>
          <a:p>
            <a:r>
              <a:rPr lang="en-US" b="1" dirty="0" smtClean="0"/>
              <a:t>                             --Or– </a:t>
            </a:r>
          </a:p>
          <a:p>
            <a:r>
              <a:rPr lang="en-US" b="1" dirty="0" smtClean="0"/>
              <a:t>        King Tut was very wealthy      </a:t>
            </a:r>
          </a:p>
          <a:p>
            <a:r>
              <a:rPr lang="en-US" b="1" dirty="0" smtClean="0"/>
              <a:t>    when he died. </a:t>
            </a:r>
          </a:p>
          <a:p>
            <a:r>
              <a:rPr lang="en-US" b="1" dirty="0" smtClean="0"/>
              <a:t>         </a:t>
            </a:r>
          </a:p>
        </p:txBody>
      </p:sp>
      <p:sp>
        <p:nvSpPr>
          <p:cNvPr id="26" name="TextBox 25"/>
          <p:cNvSpPr txBox="1"/>
          <p:nvPr/>
        </p:nvSpPr>
        <p:spPr>
          <a:xfrm>
            <a:off x="4724400" y="4180344"/>
            <a:ext cx="4419600" cy="2031325"/>
          </a:xfrm>
          <a:prstGeom prst="rect">
            <a:avLst/>
          </a:prstGeom>
          <a:noFill/>
        </p:spPr>
        <p:txBody>
          <a:bodyPr wrap="square" rtlCol="0">
            <a:spAutoFit/>
          </a:bodyPr>
          <a:lstStyle/>
          <a:p>
            <a:r>
              <a:rPr lang="en-US" b="1" dirty="0" smtClean="0"/>
              <a:t>Scientists do not know             </a:t>
            </a:r>
          </a:p>
          <a:p>
            <a:r>
              <a:rPr lang="en-US" b="1" dirty="0" smtClean="0"/>
              <a:t>if he died in an accident </a:t>
            </a:r>
          </a:p>
          <a:p>
            <a:r>
              <a:rPr lang="en-US" b="1" dirty="0" smtClean="0"/>
              <a:t>or by disease</a:t>
            </a:r>
            <a:r>
              <a:rPr lang="en-US" dirty="0" smtClean="0"/>
              <a:t>. </a:t>
            </a:r>
          </a:p>
          <a:p>
            <a:r>
              <a:rPr lang="en-US" b="1" dirty="0" smtClean="0"/>
              <a:t>-Or-</a:t>
            </a:r>
          </a:p>
          <a:p>
            <a:r>
              <a:rPr lang="en-US" b="1" dirty="0" smtClean="0"/>
              <a:t>King Tut is famous because</a:t>
            </a:r>
          </a:p>
          <a:p>
            <a:r>
              <a:rPr lang="en-US" b="1" dirty="0" smtClean="0"/>
              <a:t>he was buried in a beautiful tomb </a:t>
            </a:r>
          </a:p>
          <a:p>
            <a:r>
              <a:rPr lang="en-US" b="1" dirty="0" smtClean="0"/>
              <a:t>that is in almost perfect condition. </a:t>
            </a:r>
          </a:p>
        </p:txBody>
      </p:sp>
      <p:sp>
        <p:nvSpPr>
          <p:cNvPr id="14" name="TextBox 13"/>
          <p:cNvSpPr txBox="1"/>
          <p:nvPr/>
        </p:nvSpPr>
        <p:spPr>
          <a:xfrm>
            <a:off x="3257550" y="1828801"/>
            <a:ext cx="2590800" cy="369332"/>
          </a:xfrm>
          <a:prstGeom prst="rect">
            <a:avLst/>
          </a:prstGeom>
          <a:noFill/>
        </p:spPr>
        <p:txBody>
          <a:bodyPr wrap="square" rtlCol="0">
            <a:spAutoFit/>
          </a:bodyPr>
          <a:lstStyle/>
          <a:p>
            <a:pPr algn="ctr"/>
            <a:r>
              <a:rPr lang="en-US" b="1" dirty="0" smtClean="0"/>
              <a:t>King Tut </a:t>
            </a:r>
            <a:r>
              <a:rPr lang="en-US" sz="1700" b="1" dirty="0" smtClean="0"/>
              <a:t>    </a:t>
            </a:r>
          </a:p>
        </p:txBody>
      </p:sp>
      <p:sp>
        <p:nvSpPr>
          <p:cNvPr id="15" name="TextBox 14"/>
          <p:cNvSpPr txBox="1"/>
          <p:nvPr/>
        </p:nvSpPr>
        <p:spPr>
          <a:xfrm>
            <a:off x="2457450" y="2857500"/>
            <a:ext cx="4419600" cy="646331"/>
          </a:xfrm>
          <a:prstGeom prst="rect">
            <a:avLst/>
          </a:prstGeom>
          <a:noFill/>
        </p:spPr>
        <p:txBody>
          <a:bodyPr wrap="square" rtlCol="0">
            <a:spAutoFit/>
          </a:bodyPr>
          <a:lstStyle/>
          <a:p>
            <a:pPr algn="ctr"/>
            <a:r>
              <a:rPr lang="en-US" b="1" dirty="0" smtClean="0"/>
              <a:t>The mummy of King Tut has</a:t>
            </a:r>
          </a:p>
          <a:p>
            <a:pPr algn="ctr"/>
            <a:r>
              <a:rPr lang="en-US" b="1" dirty="0" smtClean="0"/>
              <a:t> fascinated people for many years</a:t>
            </a:r>
            <a:r>
              <a:rPr lang="en-US" dirty="0" smtClean="0"/>
              <a:t>. </a:t>
            </a:r>
            <a:endParaRPr lang="en-US" b="1" dirty="0" smtClean="0"/>
          </a:p>
        </p:txBody>
      </p:sp>
      <p:pic>
        <p:nvPicPr>
          <p:cNvPr id="18" name="Picture 17" descr="King Tut.wmf"/>
          <p:cNvPicPr>
            <a:picLocks noChangeAspect="1"/>
          </p:cNvPicPr>
          <p:nvPr/>
        </p:nvPicPr>
        <p:blipFill>
          <a:blip r:embed="rId2" cstate="print"/>
          <a:stretch>
            <a:fillRect/>
          </a:stretch>
        </p:blipFill>
        <p:spPr>
          <a:xfrm>
            <a:off x="612502" y="2076450"/>
            <a:ext cx="1266092" cy="1600200"/>
          </a:xfrm>
          <a:prstGeom prst="rect">
            <a:avLst/>
          </a:prstGeom>
        </p:spPr>
      </p:pic>
      <p:pic>
        <p:nvPicPr>
          <p:cNvPr id="19" name="Picture 18" descr="King Tut.wmf"/>
          <p:cNvPicPr>
            <a:picLocks noChangeAspect="1"/>
          </p:cNvPicPr>
          <p:nvPr/>
        </p:nvPicPr>
        <p:blipFill>
          <a:blip r:embed="rId2" cstate="print"/>
          <a:stretch>
            <a:fillRect/>
          </a:stretch>
        </p:blipFill>
        <p:spPr>
          <a:xfrm>
            <a:off x="7356202" y="2038350"/>
            <a:ext cx="1266092" cy="160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14" grpId="0"/>
      <p:bldP spid="1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52800"/>
            <a:ext cx="8229600" cy="1143000"/>
          </a:xfrm>
        </p:spPr>
        <p:txBody>
          <a:bodyPr/>
          <a:lstStyle/>
          <a:p>
            <a:r>
              <a:rPr lang="en-US" dirty="0" smtClean="0"/>
              <a:t> </a:t>
            </a:r>
            <a:endParaRPr lang="en-US" dirty="0"/>
          </a:p>
        </p:txBody>
      </p:sp>
      <p:sp>
        <p:nvSpPr>
          <p:cNvPr id="4" name="Rectangle 3"/>
          <p:cNvSpPr/>
          <p:nvPr/>
        </p:nvSpPr>
        <p:spPr>
          <a:xfrm>
            <a:off x="552450" y="228600"/>
            <a:ext cx="7848600" cy="861774"/>
          </a:xfrm>
          <a:prstGeom prst="rect">
            <a:avLst/>
          </a:prstGeom>
        </p:spPr>
        <p:txBody>
          <a:bodyPr wrap="square">
            <a:spAutoFit/>
          </a:bodyPr>
          <a:lstStyle/>
          <a:p>
            <a:pPr algn="ctr">
              <a:defRPr/>
            </a:pPr>
            <a:r>
              <a:rPr lang="en-US" sz="3200" b="1" i="1" dirty="0" smtClean="0"/>
              <a:t>Let’s check your work: Passage 2</a:t>
            </a:r>
          </a:p>
          <a:p>
            <a:endParaRPr lang="en-US" dirty="0"/>
          </a:p>
        </p:txBody>
      </p:sp>
      <p:sp>
        <p:nvSpPr>
          <p:cNvPr id="5" name="Isosceles Triangle 4"/>
          <p:cNvSpPr/>
          <p:nvPr/>
        </p:nvSpPr>
        <p:spPr>
          <a:xfrm>
            <a:off x="0" y="914400"/>
            <a:ext cx="9144000" cy="5486400"/>
          </a:xfrm>
          <a:prstGeom prs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3238500" y="1466851"/>
            <a:ext cx="2590800" cy="400110"/>
          </a:xfrm>
          <a:prstGeom prst="rect">
            <a:avLst/>
          </a:prstGeom>
          <a:noFill/>
        </p:spPr>
        <p:txBody>
          <a:bodyPr wrap="square" rtlCol="0">
            <a:spAutoFit/>
          </a:bodyPr>
          <a:lstStyle/>
          <a:p>
            <a:pPr algn="ctr"/>
            <a:r>
              <a:rPr lang="en-US" sz="2000" b="1" dirty="0" smtClean="0"/>
              <a:t>Topic</a:t>
            </a:r>
            <a:r>
              <a:rPr lang="en-US" sz="1700" b="1" dirty="0" smtClean="0"/>
              <a:t>     </a:t>
            </a:r>
          </a:p>
        </p:txBody>
      </p:sp>
      <p:cxnSp>
        <p:nvCxnSpPr>
          <p:cNvPr id="8" name="Straight Connector 7"/>
          <p:cNvCxnSpPr/>
          <p:nvPr/>
        </p:nvCxnSpPr>
        <p:spPr>
          <a:xfrm>
            <a:off x="3200400" y="2514600"/>
            <a:ext cx="2743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86000" y="3657600"/>
            <a:ext cx="457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endCxn id="5" idx="3"/>
          </p:cNvCxnSpPr>
          <p:nvPr/>
        </p:nvCxnSpPr>
        <p:spPr>
          <a:xfrm>
            <a:off x="4572000" y="3733800"/>
            <a:ext cx="0" cy="266700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419350" y="2495550"/>
            <a:ext cx="4419600" cy="400110"/>
          </a:xfrm>
          <a:prstGeom prst="rect">
            <a:avLst/>
          </a:prstGeom>
          <a:noFill/>
        </p:spPr>
        <p:txBody>
          <a:bodyPr wrap="square" rtlCol="0">
            <a:spAutoFit/>
          </a:bodyPr>
          <a:lstStyle/>
          <a:p>
            <a:pPr algn="ctr"/>
            <a:r>
              <a:rPr lang="en-US" sz="2000" b="1" dirty="0" smtClean="0"/>
              <a:t>Main Idea</a:t>
            </a:r>
            <a:endParaRPr lang="en-US" sz="2400" b="1" dirty="0" smtClean="0"/>
          </a:p>
        </p:txBody>
      </p:sp>
      <p:sp>
        <p:nvSpPr>
          <p:cNvPr id="12" name="TextBox 11"/>
          <p:cNvSpPr txBox="1"/>
          <p:nvPr/>
        </p:nvSpPr>
        <p:spPr>
          <a:xfrm>
            <a:off x="0" y="3811012"/>
            <a:ext cx="4572000" cy="400110"/>
          </a:xfrm>
          <a:prstGeom prst="rect">
            <a:avLst/>
          </a:prstGeom>
          <a:noFill/>
        </p:spPr>
        <p:txBody>
          <a:bodyPr wrap="square" rtlCol="0">
            <a:spAutoFit/>
          </a:bodyPr>
          <a:lstStyle/>
          <a:p>
            <a:pPr algn="ctr"/>
            <a:r>
              <a:rPr lang="en-US" sz="2000" b="1" dirty="0" smtClean="0"/>
              <a:t>                           Detail                                                                                                                                                                                                                                                                                                                               </a:t>
            </a:r>
          </a:p>
        </p:txBody>
      </p:sp>
      <p:sp>
        <p:nvSpPr>
          <p:cNvPr id="13" name="TextBox 12"/>
          <p:cNvSpPr txBox="1"/>
          <p:nvPr/>
        </p:nvSpPr>
        <p:spPr>
          <a:xfrm>
            <a:off x="4724400" y="3811012"/>
            <a:ext cx="4419600" cy="461665"/>
          </a:xfrm>
          <a:prstGeom prst="rect">
            <a:avLst/>
          </a:prstGeom>
          <a:noFill/>
        </p:spPr>
        <p:txBody>
          <a:bodyPr wrap="square" rtlCol="0">
            <a:spAutoFit/>
          </a:bodyPr>
          <a:lstStyle/>
          <a:p>
            <a:r>
              <a:rPr lang="en-US" sz="2400" b="1" dirty="0" smtClean="0"/>
              <a:t>     </a:t>
            </a:r>
            <a:r>
              <a:rPr lang="en-US" sz="2000" b="1" dirty="0" smtClean="0"/>
              <a:t> Detail</a:t>
            </a:r>
            <a:r>
              <a:rPr lang="en-US" sz="2000" dirty="0" smtClean="0"/>
              <a:t> </a:t>
            </a:r>
            <a:endParaRPr lang="en-US" sz="2000" b="1" dirty="0" smtClean="0"/>
          </a:p>
        </p:txBody>
      </p:sp>
      <p:sp>
        <p:nvSpPr>
          <p:cNvPr id="25" name="TextBox 24"/>
          <p:cNvSpPr txBox="1"/>
          <p:nvPr/>
        </p:nvSpPr>
        <p:spPr>
          <a:xfrm>
            <a:off x="609600" y="4180344"/>
            <a:ext cx="3962400" cy="923330"/>
          </a:xfrm>
          <a:prstGeom prst="rect">
            <a:avLst/>
          </a:prstGeom>
          <a:noFill/>
        </p:spPr>
        <p:txBody>
          <a:bodyPr wrap="square" rtlCol="0">
            <a:spAutoFit/>
          </a:bodyPr>
          <a:lstStyle/>
          <a:p>
            <a:r>
              <a:rPr lang="en-US" b="1" dirty="0" smtClean="0"/>
              <a:t>                   The sphinx was built     </a:t>
            </a:r>
          </a:p>
          <a:p>
            <a:r>
              <a:rPr lang="en-US" b="1" dirty="0" smtClean="0"/>
              <a:t>                from stone over 4,500     </a:t>
            </a:r>
          </a:p>
          <a:p>
            <a:r>
              <a:rPr lang="en-US" b="1" dirty="0" smtClean="0"/>
              <a:t>            years ago. </a:t>
            </a:r>
          </a:p>
        </p:txBody>
      </p:sp>
      <p:sp>
        <p:nvSpPr>
          <p:cNvPr id="26" name="TextBox 25"/>
          <p:cNvSpPr txBox="1"/>
          <p:nvPr/>
        </p:nvSpPr>
        <p:spPr>
          <a:xfrm>
            <a:off x="4648200" y="4180344"/>
            <a:ext cx="4495800" cy="1477328"/>
          </a:xfrm>
          <a:prstGeom prst="rect">
            <a:avLst/>
          </a:prstGeom>
          <a:noFill/>
        </p:spPr>
        <p:txBody>
          <a:bodyPr wrap="square" rtlCol="0">
            <a:spAutoFit/>
          </a:bodyPr>
          <a:lstStyle/>
          <a:p>
            <a:r>
              <a:rPr lang="en-US" b="1" dirty="0" smtClean="0"/>
              <a:t>For many years the </a:t>
            </a:r>
          </a:p>
          <a:p>
            <a:r>
              <a:rPr lang="en-US" b="1" dirty="0" smtClean="0"/>
              <a:t>Great Sphinx did not see </a:t>
            </a:r>
          </a:p>
          <a:p>
            <a:r>
              <a:rPr lang="en-US" b="1" dirty="0" smtClean="0"/>
              <a:t>the sun because it was </a:t>
            </a:r>
          </a:p>
          <a:p>
            <a:r>
              <a:rPr lang="en-US" b="1" dirty="0" smtClean="0"/>
              <a:t>buried deep under the sands </a:t>
            </a:r>
          </a:p>
          <a:p>
            <a:r>
              <a:rPr lang="en-US" b="1" dirty="0" smtClean="0"/>
              <a:t>of the desert</a:t>
            </a:r>
            <a:r>
              <a:rPr lang="en-US" dirty="0" smtClean="0"/>
              <a:t>. </a:t>
            </a:r>
            <a:endParaRPr lang="en-US" b="1" dirty="0" smtClean="0"/>
          </a:p>
        </p:txBody>
      </p:sp>
      <p:sp>
        <p:nvSpPr>
          <p:cNvPr id="14" name="TextBox 13"/>
          <p:cNvSpPr txBox="1"/>
          <p:nvPr/>
        </p:nvSpPr>
        <p:spPr>
          <a:xfrm>
            <a:off x="3257550" y="1828801"/>
            <a:ext cx="2590800" cy="369332"/>
          </a:xfrm>
          <a:prstGeom prst="rect">
            <a:avLst/>
          </a:prstGeom>
          <a:noFill/>
        </p:spPr>
        <p:txBody>
          <a:bodyPr wrap="square" rtlCol="0">
            <a:spAutoFit/>
          </a:bodyPr>
          <a:lstStyle/>
          <a:p>
            <a:pPr algn="ctr"/>
            <a:r>
              <a:rPr lang="en-US" b="1" dirty="0" smtClean="0"/>
              <a:t>Great Sphinx </a:t>
            </a:r>
            <a:r>
              <a:rPr lang="en-US" sz="1700" b="1" dirty="0" smtClean="0"/>
              <a:t>    </a:t>
            </a:r>
          </a:p>
        </p:txBody>
      </p:sp>
      <p:sp>
        <p:nvSpPr>
          <p:cNvPr id="15" name="TextBox 14"/>
          <p:cNvSpPr txBox="1"/>
          <p:nvPr/>
        </p:nvSpPr>
        <p:spPr>
          <a:xfrm>
            <a:off x="2457450" y="2857500"/>
            <a:ext cx="4419600" cy="923330"/>
          </a:xfrm>
          <a:prstGeom prst="rect">
            <a:avLst/>
          </a:prstGeom>
          <a:noFill/>
        </p:spPr>
        <p:txBody>
          <a:bodyPr wrap="square" rtlCol="0">
            <a:spAutoFit/>
          </a:bodyPr>
          <a:lstStyle/>
          <a:p>
            <a:pPr algn="ctr"/>
            <a:r>
              <a:rPr lang="en-US" b="1" dirty="0" smtClean="0"/>
              <a:t>The Great Sphinx is a </a:t>
            </a:r>
          </a:p>
          <a:p>
            <a:pPr algn="ctr"/>
            <a:r>
              <a:rPr lang="en-US" b="1" dirty="0" smtClean="0"/>
              <a:t>magnificent monument that has endured for thousands of years.</a:t>
            </a:r>
          </a:p>
        </p:txBody>
      </p:sp>
      <p:pic>
        <p:nvPicPr>
          <p:cNvPr id="18" name="Picture 17" descr="Sphinx.wmf"/>
          <p:cNvPicPr>
            <a:picLocks noChangeAspect="1"/>
          </p:cNvPicPr>
          <p:nvPr/>
        </p:nvPicPr>
        <p:blipFill>
          <a:blip r:embed="rId2" cstate="print"/>
          <a:stretch>
            <a:fillRect/>
          </a:stretch>
        </p:blipFill>
        <p:spPr>
          <a:xfrm>
            <a:off x="6610350" y="1756703"/>
            <a:ext cx="1342728" cy="740321"/>
          </a:xfrm>
          <a:prstGeom prst="rect">
            <a:avLst/>
          </a:prstGeom>
          <a:noFill/>
          <a:ln>
            <a:noFill/>
          </a:ln>
        </p:spPr>
      </p:pic>
      <p:pic>
        <p:nvPicPr>
          <p:cNvPr id="19" name="Picture 18" descr="Sphinx.wmf"/>
          <p:cNvPicPr>
            <a:picLocks noChangeAspect="1"/>
          </p:cNvPicPr>
          <p:nvPr/>
        </p:nvPicPr>
        <p:blipFill>
          <a:blip r:embed="rId2" cstate="print"/>
          <a:stretch>
            <a:fillRect/>
          </a:stretch>
        </p:blipFill>
        <p:spPr>
          <a:xfrm flipH="1">
            <a:off x="990600" y="1775753"/>
            <a:ext cx="1342728" cy="74032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linds(horizont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linds(horizont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14" grpId="0"/>
      <p:bldP spid="1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Remember, to find the main idea…</a:t>
            </a:r>
            <a:endParaRPr lang="en-US" sz="3600" b="1" dirty="0"/>
          </a:p>
        </p:txBody>
      </p:sp>
      <p:sp>
        <p:nvSpPr>
          <p:cNvPr id="3" name="Content Placeholder 2"/>
          <p:cNvSpPr>
            <a:spLocks noGrp="1"/>
          </p:cNvSpPr>
          <p:nvPr>
            <p:ph idx="1"/>
          </p:nvPr>
        </p:nvSpPr>
        <p:spPr>
          <a:xfrm>
            <a:off x="457200" y="1295400"/>
            <a:ext cx="8229600" cy="4914900"/>
          </a:xfrm>
        </p:spPr>
        <p:txBody>
          <a:bodyPr>
            <a:normAutofit fontScale="92500" lnSpcReduction="20000"/>
          </a:bodyPr>
          <a:lstStyle/>
          <a:p>
            <a:pPr marL="514350" indent="-514350">
              <a:buAutoNum type="arabicPeriod"/>
            </a:pPr>
            <a:r>
              <a:rPr lang="en-US" sz="3300" b="1" dirty="0" smtClean="0"/>
              <a:t>read the text.</a:t>
            </a:r>
          </a:p>
          <a:p>
            <a:pPr marL="514350" indent="-514350">
              <a:buAutoNum type="arabicPeriod"/>
            </a:pPr>
            <a:endParaRPr lang="en-US" sz="3300" b="1" dirty="0" smtClean="0"/>
          </a:p>
          <a:p>
            <a:pPr marL="514350" indent="-514350">
              <a:buAutoNum type="arabicPeriod"/>
            </a:pPr>
            <a:r>
              <a:rPr lang="en-US" sz="3300" b="1" dirty="0" smtClean="0"/>
              <a:t>determine the topic.</a:t>
            </a:r>
          </a:p>
          <a:p>
            <a:pPr marL="514350" indent="-514350">
              <a:buAutoNum type="arabicPeriod"/>
            </a:pPr>
            <a:endParaRPr lang="en-US" sz="3300" b="1" dirty="0" smtClean="0"/>
          </a:p>
          <a:p>
            <a:pPr marL="514350" indent="-514350">
              <a:buAutoNum type="arabicPeriod"/>
            </a:pPr>
            <a:r>
              <a:rPr lang="en-US" sz="3300" b="1" dirty="0" smtClean="0"/>
              <a:t>ask yourself, “What is the author trying to tell the reader about the topic?”.</a:t>
            </a:r>
          </a:p>
          <a:p>
            <a:pPr marL="514350" indent="-514350">
              <a:buAutoNum type="arabicPeriod"/>
            </a:pPr>
            <a:endParaRPr lang="en-US" sz="3300" b="1" dirty="0" smtClean="0"/>
          </a:p>
          <a:p>
            <a:pPr marL="514350" indent="-514350">
              <a:buAutoNum type="arabicPeriod"/>
            </a:pPr>
            <a:r>
              <a:rPr lang="en-US" sz="3300" b="1" dirty="0" smtClean="0"/>
              <a:t>find the details that support what you believe is the main idea?</a:t>
            </a:r>
          </a:p>
          <a:p>
            <a:pPr marL="514350" indent="-514350">
              <a:buNone/>
            </a:pPr>
            <a:r>
              <a:rPr lang="en-US" dirty="0" smtClean="0"/>
              <a:t> </a:t>
            </a:r>
            <a:endParaRPr lang="en-US" dirty="0"/>
          </a:p>
        </p:txBody>
      </p:sp>
      <p:pic>
        <p:nvPicPr>
          <p:cNvPr id="4" name="Picture 3" descr="Egg.wmf"/>
          <p:cNvPicPr>
            <a:picLocks noChangeAspect="1"/>
          </p:cNvPicPr>
          <p:nvPr/>
        </p:nvPicPr>
        <p:blipFill>
          <a:blip r:embed="rId2" cstate="print"/>
          <a:stretch>
            <a:fillRect/>
          </a:stretch>
        </p:blipFill>
        <p:spPr>
          <a:xfrm>
            <a:off x="3543300" y="5690758"/>
            <a:ext cx="1869557" cy="59118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285750"/>
            <a:ext cx="5295900" cy="6247864"/>
          </a:xfrm>
          <a:prstGeom prst="rect">
            <a:avLst/>
          </a:prstGeom>
        </p:spPr>
        <p:txBody>
          <a:bodyPr wrap="square">
            <a:spAutoFit/>
          </a:bodyPr>
          <a:lstStyle/>
          <a:p>
            <a:endParaRPr lang="en-US" sz="4000" b="1" dirty="0" smtClean="0"/>
          </a:p>
          <a:p>
            <a:endParaRPr lang="en-US" sz="4000" b="1" dirty="0" smtClean="0"/>
          </a:p>
          <a:p>
            <a:r>
              <a:rPr lang="en-US" sz="4000" b="1" dirty="0" smtClean="0"/>
              <a:t>We can use the main idea of a passage as our ‘Rosetta Stone’; the main idea will aid in discovering the meaning of what we read. </a:t>
            </a:r>
          </a:p>
          <a:p>
            <a:endParaRPr lang="en-US" sz="4000" b="1" dirty="0" smtClean="0"/>
          </a:p>
        </p:txBody>
      </p:sp>
      <p:pic>
        <p:nvPicPr>
          <p:cNvPr id="5" name="Picture 4" descr="Cauldron.wmf"/>
          <p:cNvPicPr>
            <a:picLocks noChangeAspect="1"/>
          </p:cNvPicPr>
          <p:nvPr/>
        </p:nvPicPr>
        <p:blipFill>
          <a:blip r:embed="rId2" cstate="print"/>
          <a:stretch>
            <a:fillRect/>
          </a:stretch>
        </p:blipFill>
        <p:spPr>
          <a:xfrm>
            <a:off x="6797930" y="2590800"/>
            <a:ext cx="643263" cy="474552"/>
          </a:xfrm>
          <a:prstGeom prst="rect">
            <a:avLst/>
          </a:prstGeom>
        </p:spPr>
      </p:pic>
      <p:pic>
        <p:nvPicPr>
          <p:cNvPr id="6" name="Picture 5" descr="Arrows &amp; Target.wmf"/>
          <p:cNvPicPr>
            <a:picLocks noChangeAspect="1"/>
          </p:cNvPicPr>
          <p:nvPr/>
        </p:nvPicPr>
        <p:blipFill>
          <a:blip r:embed="rId3" cstate="print"/>
          <a:stretch>
            <a:fillRect/>
          </a:stretch>
        </p:blipFill>
        <p:spPr>
          <a:xfrm>
            <a:off x="7657564" y="2419350"/>
            <a:ext cx="659929" cy="666750"/>
          </a:xfrm>
          <a:prstGeom prst="rect">
            <a:avLst/>
          </a:prstGeom>
        </p:spPr>
      </p:pic>
      <p:pic>
        <p:nvPicPr>
          <p:cNvPr id="7" name="Picture 6" descr="Ax.wmf"/>
          <p:cNvPicPr>
            <a:picLocks noChangeAspect="1"/>
          </p:cNvPicPr>
          <p:nvPr/>
        </p:nvPicPr>
        <p:blipFill>
          <a:blip r:embed="rId4" cstate="print"/>
          <a:stretch>
            <a:fillRect/>
          </a:stretch>
        </p:blipFill>
        <p:spPr>
          <a:xfrm flipH="1">
            <a:off x="6203430" y="2247900"/>
            <a:ext cx="349769" cy="857250"/>
          </a:xfrm>
          <a:prstGeom prst="rect">
            <a:avLst/>
          </a:prstGeom>
        </p:spPr>
      </p:pic>
      <p:pic>
        <p:nvPicPr>
          <p:cNvPr id="8" name="Picture 7" descr="Bread,Food,Invocation.wmf"/>
          <p:cNvPicPr>
            <a:picLocks noChangeAspect="1"/>
          </p:cNvPicPr>
          <p:nvPr/>
        </p:nvPicPr>
        <p:blipFill>
          <a:blip r:embed="rId5" cstate="print"/>
          <a:stretch>
            <a:fillRect/>
          </a:stretch>
        </p:blipFill>
        <p:spPr>
          <a:xfrm>
            <a:off x="6060088" y="3619500"/>
            <a:ext cx="614631" cy="608279"/>
          </a:xfrm>
          <a:prstGeom prst="rect">
            <a:avLst/>
          </a:prstGeom>
        </p:spPr>
      </p:pic>
      <p:pic>
        <p:nvPicPr>
          <p:cNvPr id="9" name="Picture 8" descr="Army,Soldiers.wmf"/>
          <p:cNvPicPr>
            <a:picLocks noChangeAspect="1"/>
          </p:cNvPicPr>
          <p:nvPr/>
        </p:nvPicPr>
        <p:blipFill>
          <a:blip r:embed="rId6" cstate="print"/>
          <a:stretch>
            <a:fillRect/>
          </a:stretch>
        </p:blipFill>
        <p:spPr>
          <a:xfrm>
            <a:off x="6762750" y="3191736"/>
            <a:ext cx="666750" cy="999264"/>
          </a:xfrm>
          <a:prstGeom prst="rect">
            <a:avLst/>
          </a:prstGeom>
        </p:spPr>
      </p:pic>
      <p:pic>
        <p:nvPicPr>
          <p:cNvPr id="10" name="Picture 9" descr="Copper.wmf"/>
          <p:cNvPicPr>
            <a:picLocks noChangeAspect="1"/>
          </p:cNvPicPr>
          <p:nvPr/>
        </p:nvPicPr>
        <p:blipFill>
          <a:blip r:embed="rId7" cstate="print"/>
          <a:stretch>
            <a:fillRect/>
          </a:stretch>
        </p:blipFill>
        <p:spPr>
          <a:xfrm>
            <a:off x="7600950" y="3504221"/>
            <a:ext cx="640344" cy="64716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3450" y="3067050"/>
            <a:ext cx="7315200" cy="2800767"/>
          </a:xfrm>
          <a:prstGeom prst="rect">
            <a:avLst/>
          </a:prstGeom>
        </p:spPr>
        <p:txBody>
          <a:bodyPr wrap="square">
            <a:spAutoFit/>
          </a:bodyPr>
          <a:lstStyle/>
          <a:p>
            <a:r>
              <a:rPr lang="en-US" sz="4400" b="1" dirty="0" smtClean="0"/>
              <a:t>Today we will practice unlocking the main idea of reading passages about Egypt. </a:t>
            </a:r>
            <a:endParaRPr lang="en-US" sz="4400" b="1" dirty="0"/>
          </a:p>
        </p:txBody>
      </p:sp>
      <p:pic>
        <p:nvPicPr>
          <p:cNvPr id="6" name="Picture 5" descr="Wonder.wmf"/>
          <p:cNvPicPr>
            <a:picLocks noChangeAspect="1"/>
          </p:cNvPicPr>
          <p:nvPr/>
        </p:nvPicPr>
        <p:blipFill>
          <a:blip r:embed="rId2" cstate="print"/>
          <a:stretch>
            <a:fillRect/>
          </a:stretch>
        </p:blipFill>
        <p:spPr>
          <a:xfrm>
            <a:off x="3352800" y="720341"/>
            <a:ext cx="2241699" cy="209905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3400" y="293688"/>
            <a:ext cx="8229600" cy="1143000"/>
          </a:xfrm>
        </p:spPr>
        <p:txBody>
          <a:bodyPr>
            <a:normAutofit fontScale="90000"/>
          </a:bodyPr>
          <a:lstStyle/>
          <a:p>
            <a:r>
              <a:rPr lang="en-US" b="1" dirty="0" smtClean="0"/>
              <a:t>What is main idea of a passage?</a:t>
            </a:r>
            <a:endParaRPr lang="en-US" b="1" dirty="0"/>
          </a:p>
        </p:txBody>
      </p:sp>
      <p:sp>
        <p:nvSpPr>
          <p:cNvPr id="3" name="Content Placeholder 2"/>
          <p:cNvSpPr>
            <a:spLocks noGrp="1"/>
          </p:cNvSpPr>
          <p:nvPr>
            <p:ph idx="4294967295"/>
          </p:nvPr>
        </p:nvSpPr>
        <p:spPr>
          <a:xfrm>
            <a:off x="419100" y="1504950"/>
            <a:ext cx="8229600" cy="4525963"/>
          </a:xfrm>
        </p:spPr>
        <p:txBody>
          <a:bodyPr>
            <a:normAutofit fontScale="92500"/>
          </a:bodyPr>
          <a:lstStyle/>
          <a:p>
            <a:pPr>
              <a:buNone/>
            </a:pPr>
            <a:r>
              <a:rPr lang="en-US" sz="4000" b="1" dirty="0" smtClean="0"/>
              <a:t>      The main idea of a passage    </a:t>
            </a:r>
          </a:p>
          <a:p>
            <a:pPr>
              <a:buNone/>
            </a:pPr>
            <a:r>
              <a:rPr lang="en-US" sz="4000" b="1" dirty="0" smtClean="0"/>
              <a:t>      tells what the passage is  </a:t>
            </a:r>
          </a:p>
          <a:p>
            <a:pPr>
              <a:buNone/>
            </a:pPr>
            <a:r>
              <a:rPr lang="en-US" sz="4000" b="1" dirty="0" smtClean="0"/>
              <a:t>      mainly about. The main idea </a:t>
            </a:r>
          </a:p>
          <a:p>
            <a:pPr>
              <a:buNone/>
            </a:pPr>
            <a:r>
              <a:rPr lang="en-US" sz="4000" b="1" dirty="0" smtClean="0"/>
              <a:t>      is the essential message of </a:t>
            </a:r>
          </a:p>
          <a:p>
            <a:pPr>
              <a:buNone/>
            </a:pPr>
            <a:r>
              <a:rPr lang="en-US" sz="4000" b="1" dirty="0" smtClean="0"/>
              <a:t>      the passage that the author is </a:t>
            </a:r>
          </a:p>
          <a:p>
            <a:pPr>
              <a:buNone/>
            </a:pPr>
            <a:r>
              <a:rPr lang="en-US" sz="4000" b="1" dirty="0" smtClean="0"/>
              <a:t>      trying to convey to the reader.</a:t>
            </a:r>
          </a:p>
          <a:p>
            <a:pPr>
              <a:buNone/>
            </a:pPr>
            <a:endParaRPr lang="en-US" dirty="0" smtClean="0"/>
          </a:p>
        </p:txBody>
      </p:sp>
      <p:pic>
        <p:nvPicPr>
          <p:cNvPr id="4" name="Picture 3" descr="Egg.wmf"/>
          <p:cNvPicPr>
            <a:picLocks noChangeAspect="1"/>
          </p:cNvPicPr>
          <p:nvPr/>
        </p:nvPicPr>
        <p:blipFill>
          <a:blip r:embed="rId3" cstate="print"/>
          <a:stretch>
            <a:fillRect/>
          </a:stretch>
        </p:blipFill>
        <p:spPr>
          <a:xfrm>
            <a:off x="3543300" y="5690758"/>
            <a:ext cx="1869557" cy="591181"/>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b="1" dirty="0" smtClean="0"/>
              <a:t>How to Find the Main Idea</a:t>
            </a:r>
            <a:endParaRPr lang="en-US" sz="3600" b="1" dirty="0"/>
          </a:p>
        </p:txBody>
      </p:sp>
      <p:sp>
        <p:nvSpPr>
          <p:cNvPr id="3" name="Content Placeholder 2"/>
          <p:cNvSpPr>
            <a:spLocks noGrp="1"/>
          </p:cNvSpPr>
          <p:nvPr>
            <p:ph idx="1"/>
          </p:nvPr>
        </p:nvSpPr>
        <p:spPr>
          <a:xfrm>
            <a:off x="457200" y="1295400"/>
            <a:ext cx="8229600" cy="4914900"/>
          </a:xfrm>
        </p:spPr>
        <p:txBody>
          <a:bodyPr>
            <a:normAutofit fontScale="92500" lnSpcReduction="20000"/>
          </a:bodyPr>
          <a:lstStyle/>
          <a:p>
            <a:pPr marL="514350" indent="-514350">
              <a:buAutoNum type="arabicPeriod"/>
            </a:pPr>
            <a:r>
              <a:rPr lang="en-US" sz="3300" b="1" dirty="0" smtClean="0"/>
              <a:t>Read the text.</a:t>
            </a:r>
          </a:p>
          <a:p>
            <a:pPr marL="514350" indent="-514350">
              <a:buAutoNum type="arabicPeriod"/>
            </a:pPr>
            <a:endParaRPr lang="en-US" sz="3300" b="1" dirty="0" smtClean="0"/>
          </a:p>
          <a:p>
            <a:pPr marL="514350" indent="-514350">
              <a:buAutoNum type="arabicPeriod"/>
            </a:pPr>
            <a:r>
              <a:rPr lang="en-US" sz="3300" b="1" dirty="0" smtClean="0"/>
              <a:t>Determine the topic.</a:t>
            </a:r>
          </a:p>
          <a:p>
            <a:pPr marL="514350" indent="-514350">
              <a:buAutoNum type="arabicPeriod"/>
            </a:pPr>
            <a:endParaRPr lang="en-US" sz="3300" b="1" dirty="0" smtClean="0"/>
          </a:p>
          <a:p>
            <a:pPr marL="514350" indent="-514350">
              <a:buAutoNum type="arabicPeriod"/>
            </a:pPr>
            <a:r>
              <a:rPr lang="en-US" sz="3300" b="1" dirty="0" smtClean="0"/>
              <a:t>Ask yourself, “What is the author trying to tell the reader about the topic?”.</a:t>
            </a:r>
          </a:p>
          <a:p>
            <a:pPr marL="514350" indent="-514350">
              <a:buAutoNum type="arabicPeriod"/>
            </a:pPr>
            <a:endParaRPr lang="en-US" sz="3300" b="1" dirty="0" smtClean="0"/>
          </a:p>
          <a:p>
            <a:pPr marL="514350" indent="-514350">
              <a:buAutoNum type="arabicPeriod"/>
            </a:pPr>
            <a:r>
              <a:rPr lang="en-US" sz="3300" b="1" dirty="0" smtClean="0"/>
              <a:t>What are the details that support what you believe is the main idea?</a:t>
            </a:r>
          </a:p>
          <a:p>
            <a:pPr marL="514350" indent="-514350">
              <a:buNone/>
            </a:pPr>
            <a:r>
              <a:rPr lang="en-US" dirty="0" smtClean="0"/>
              <a:t> </a:t>
            </a:r>
            <a:endParaRPr lang="en-US" dirty="0"/>
          </a:p>
        </p:txBody>
      </p:sp>
      <p:pic>
        <p:nvPicPr>
          <p:cNvPr id="4" name="Picture 3" descr="Egg.wmf"/>
          <p:cNvPicPr>
            <a:picLocks noChangeAspect="1"/>
          </p:cNvPicPr>
          <p:nvPr/>
        </p:nvPicPr>
        <p:blipFill>
          <a:blip r:embed="rId2" cstate="print"/>
          <a:stretch>
            <a:fillRect/>
          </a:stretch>
        </p:blipFill>
        <p:spPr>
          <a:xfrm>
            <a:off x="3543300" y="5690758"/>
            <a:ext cx="1869557" cy="591181"/>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It is important to note…</a:t>
            </a:r>
            <a:endParaRPr lang="en-US" b="1" dirty="0"/>
          </a:p>
        </p:txBody>
      </p:sp>
      <p:sp>
        <p:nvSpPr>
          <p:cNvPr id="3" name="Content Placeholder 2"/>
          <p:cNvSpPr>
            <a:spLocks noGrp="1"/>
          </p:cNvSpPr>
          <p:nvPr>
            <p:ph idx="1"/>
          </p:nvPr>
        </p:nvSpPr>
        <p:spPr>
          <a:xfrm>
            <a:off x="381000" y="1371601"/>
            <a:ext cx="8229600" cy="4191000"/>
          </a:xfrm>
        </p:spPr>
        <p:txBody>
          <a:bodyPr>
            <a:normAutofit/>
          </a:bodyPr>
          <a:lstStyle/>
          <a:p>
            <a:r>
              <a:rPr lang="en-US" b="1" dirty="0" smtClean="0"/>
              <a:t>the main idea can be found anywhere       within the passage.</a:t>
            </a:r>
          </a:p>
          <a:p>
            <a:endParaRPr lang="en-US" b="1" dirty="0" smtClean="0"/>
          </a:p>
          <a:p>
            <a:r>
              <a:rPr lang="en-US" b="1" dirty="0" smtClean="0"/>
              <a:t>the main idea may or may not be clearly stated in a sentence.</a:t>
            </a:r>
          </a:p>
          <a:p>
            <a:endParaRPr lang="en-US" b="1" dirty="0" smtClean="0"/>
          </a:p>
          <a:p>
            <a:r>
              <a:rPr lang="en-US" b="1" dirty="0" smtClean="0"/>
              <a:t>details support the main idea.</a:t>
            </a:r>
          </a:p>
          <a:p>
            <a:pPr>
              <a:buNone/>
            </a:pPr>
            <a:endParaRPr lang="en-US" b="1" dirty="0" smtClean="0"/>
          </a:p>
          <a:p>
            <a:endParaRPr lang="en-US" dirty="0" smtClean="0"/>
          </a:p>
          <a:p>
            <a:endParaRPr lang="en-US" dirty="0"/>
          </a:p>
        </p:txBody>
      </p:sp>
      <p:pic>
        <p:nvPicPr>
          <p:cNvPr id="4" name="Picture 3" descr="Egg.wmf"/>
          <p:cNvPicPr>
            <a:picLocks noChangeAspect="1"/>
          </p:cNvPicPr>
          <p:nvPr/>
        </p:nvPicPr>
        <p:blipFill>
          <a:blip r:embed="rId2" cstate="print"/>
          <a:stretch>
            <a:fillRect/>
          </a:stretch>
        </p:blipFill>
        <p:spPr>
          <a:xfrm>
            <a:off x="3638550" y="5766958"/>
            <a:ext cx="1869557" cy="591181"/>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It is important to note…</a:t>
            </a:r>
            <a:endParaRPr lang="en-US" b="1" dirty="0"/>
          </a:p>
        </p:txBody>
      </p:sp>
      <p:sp>
        <p:nvSpPr>
          <p:cNvPr id="3" name="Content Placeholder 2"/>
          <p:cNvSpPr>
            <a:spLocks noGrp="1"/>
          </p:cNvSpPr>
          <p:nvPr>
            <p:ph idx="1"/>
          </p:nvPr>
        </p:nvSpPr>
        <p:spPr>
          <a:xfrm>
            <a:off x="381000" y="1371601"/>
            <a:ext cx="8229600" cy="4191000"/>
          </a:xfrm>
        </p:spPr>
        <p:txBody>
          <a:bodyPr>
            <a:normAutofit fontScale="92500"/>
          </a:bodyPr>
          <a:lstStyle/>
          <a:p>
            <a:r>
              <a:rPr lang="en-US" b="1" dirty="0" smtClean="0"/>
              <a:t>details give more information about the main idea.</a:t>
            </a:r>
          </a:p>
          <a:p>
            <a:endParaRPr lang="en-US" b="1" dirty="0" smtClean="0"/>
          </a:p>
          <a:p>
            <a:r>
              <a:rPr lang="en-US" b="1" dirty="0" smtClean="0"/>
              <a:t>who, what, when, where, why and how questions are often supporting details.</a:t>
            </a:r>
          </a:p>
          <a:p>
            <a:endParaRPr lang="en-US" b="1" dirty="0" smtClean="0"/>
          </a:p>
          <a:p>
            <a:r>
              <a:rPr lang="en-US" b="1" dirty="0" smtClean="0"/>
              <a:t>headings, titles, and captions may provide clues about the main idea of a passage.</a:t>
            </a:r>
          </a:p>
          <a:p>
            <a:endParaRPr lang="en-US" dirty="0" smtClean="0"/>
          </a:p>
          <a:p>
            <a:endParaRPr lang="en-US" dirty="0"/>
          </a:p>
        </p:txBody>
      </p:sp>
      <p:pic>
        <p:nvPicPr>
          <p:cNvPr id="4" name="Picture 3" descr="Egg.wmf"/>
          <p:cNvPicPr>
            <a:picLocks noChangeAspect="1"/>
          </p:cNvPicPr>
          <p:nvPr/>
        </p:nvPicPr>
        <p:blipFill>
          <a:blip r:embed="rId2" cstate="print"/>
          <a:stretch>
            <a:fillRect/>
          </a:stretch>
        </p:blipFill>
        <p:spPr>
          <a:xfrm>
            <a:off x="3638550" y="5766958"/>
            <a:ext cx="1869557" cy="59118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1369</Words>
  <Application>Microsoft Office PowerPoint</Application>
  <PresentationFormat>On-screen Show (4:3)</PresentationFormat>
  <Paragraphs>245</Paragraphs>
  <Slides>36</Slides>
  <Notes>9</Notes>
  <HiddenSlides>1</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PowerPoint Presentation</vt:lpstr>
      <vt:lpstr>PowerPoint Presentation</vt:lpstr>
      <vt:lpstr>PowerPoint Presentation</vt:lpstr>
      <vt:lpstr>PowerPoint Presentation</vt:lpstr>
      <vt:lpstr>PowerPoint Presentation</vt:lpstr>
      <vt:lpstr>What is main idea of a passage?</vt:lpstr>
      <vt:lpstr>How to Find the Main Idea</vt:lpstr>
      <vt:lpstr>It is important to note…</vt:lpstr>
      <vt:lpstr>It is important to note…</vt:lpstr>
      <vt:lpstr>It is important to note…</vt:lpstr>
      <vt:lpstr>PowerPoint Presentation</vt:lpstr>
      <vt:lpstr>PowerPoint Presentation</vt:lpstr>
      <vt:lpstr>PowerPoint Presentation</vt:lpstr>
      <vt:lpstr>Egyptology</vt:lpstr>
      <vt:lpstr> </vt:lpstr>
      <vt:lpstr> </vt:lpstr>
      <vt:lpstr> </vt:lpstr>
      <vt:lpstr>PowerPoint Presentation</vt:lpstr>
      <vt:lpstr>     </vt:lpstr>
      <vt:lpstr> </vt:lpstr>
      <vt:lpstr> </vt:lpstr>
      <vt:lpstr> </vt:lpstr>
      <vt:lpstr>This time, before we begin, draw a main idea pyramid on your paper.</vt:lpstr>
      <vt:lpstr>Read the passage The Boy King. Then, fill in your pyramid.</vt:lpstr>
      <vt:lpstr>The Boy King</vt:lpstr>
      <vt:lpstr> </vt:lpstr>
      <vt:lpstr>Let’s do another one.   Draw another main idea pyramid.  Then, read the passage Howard  Carter and complete the pyramid.</vt:lpstr>
      <vt:lpstr>Howard Carter</vt:lpstr>
      <vt:lpstr> </vt:lpstr>
      <vt:lpstr>Now it is time for a formative assessment!</vt:lpstr>
      <vt:lpstr> Passage 1: King Tut</vt:lpstr>
      <vt:lpstr>Passage 2:  The Great Sphinx </vt:lpstr>
      <vt:lpstr>Let’s check your work.</vt:lpstr>
      <vt:lpstr> </vt:lpstr>
      <vt:lpstr> </vt:lpstr>
      <vt:lpstr>Remember, to find the main idea…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Tanja</dc:creator>
  <cp:lastModifiedBy>AcademirMiddleTeach</cp:lastModifiedBy>
  <cp:revision>80</cp:revision>
  <dcterms:created xsi:type="dcterms:W3CDTF">2013-06-24T21:48:48Z</dcterms:created>
  <dcterms:modified xsi:type="dcterms:W3CDTF">2017-10-23T13:29:58Z</dcterms:modified>
</cp:coreProperties>
</file>