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64" r:id="rId4"/>
    <p:sldId id="265" r:id="rId5"/>
    <p:sldId id="266" r:id="rId6"/>
    <p:sldId id="267" r:id="rId7"/>
    <p:sldId id="268" r:id="rId8"/>
    <p:sldId id="269" r:id="rId9"/>
    <p:sldId id="270" r:id="rId10"/>
    <p:sldId id="271" r:id="rId11"/>
    <p:sldId id="259" r:id="rId12"/>
    <p:sldId id="262" r:id="rId13"/>
    <p:sldId id="261" r:id="rId14"/>
    <p:sldId id="263" r:id="rId15"/>
    <p:sldId id="27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4660"/>
  </p:normalViewPr>
  <p:slideViewPr>
    <p:cSldViewPr>
      <p:cViewPr>
        <p:scale>
          <a:sx n="94" d="100"/>
          <a:sy n="94" d="100"/>
        </p:scale>
        <p:origin x="-444"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8BCBB-9817-4A17-85DF-B258B9760045}" type="datetimeFigureOut">
              <a:rPr lang="en-US" smtClean="0"/>
              <a:t>10/31/2017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80540-E149-4398-8ED4-C9980AAD58EA}" type="slidenum">
              <a:rPr lang="en-US" smtClean="0"/>
              <a:t>‹#›</a:t>
            </a:fld>
            <a:endParaRPr lang="en-US"/>
          </a:p>
        </p:txBody>
      </p:sp>
    </p:spTree>
    <p:extLst>
      <p:ext uri="{BB962C8B-B14F-4D97-AF65-F5344CB8AC3E}">
        <p14:creationId xmlns:p14="http://schemas.microsoft.com/office/powerpoint/2010/main" val="63910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80540-E149-4398-8ED4-C9980AAD58EA}" type="slidenum">
              <a:rPr lang="en-US" smtClean="0"/>
              <a:t>1</a:t>
            </a:fld>
            <a:endParaRPr lang="en-US"/>
          </a:p>
        </p:txBody>
      </p:sp>
    </p:spTree>
    <p:extLst>
      <p:ext uri="{BB962C8B-B14F-4D97-AF65-F5344CB8AC3E}">
        <p14:creationId xmlns:p14="http://schemas.microsoft.com/office/powerpoint/2010/main" val="308515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80540-E149-4398-8ED4-C9980AAD58EA}" type="slidenum">
              <a:rPr lang="en-US" smtClean="0"/>
              <a:t>3</a:t>
            </a:fld>
            <a:endParaRPr lang="en-US"/>
          </a:p>
        </p:txBody>
      </p:sp>
    </p:spTree>
    <p:extLst>
      <p:ext uri="{BB962C8B-B14F-4D97-AF65-F5344CB8AC3E}">
        <p14:creationId xmlns:p14="http://schemas.microsoft.com/office/powerpoint/2010/main" val="455537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80540-E149-4398-8ED4-C9980AAD58EA}" type="slidenum">
              <a:rPr lang="en-US" smtClean="0"/>
              <a:t>7</a:t>
            </a:fld>
            <a:endParaRPr lang="en-US"/>
          </a:p>
        </p:txBody>
      </p:sp>
    </p:spTree>
    <p:extLst>
      <p:ext uri="{BB962C8B-B14F-4D97-AF65-F5344CB8AC3E}">
        <p14:creationId xmlns:p14="http://schemas.microsoft.com/office/powerpoint/2010/main" val="53686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5E8E5B5-1514-420F-A6FF-750393E14829}" type="datetime1">
              <a:rPr lang="en-US" smtClean="0"/>
              <a:t>10/31/2017</a:t>
            </a:fld>
            <a:endParaRPr lang="en-US"/>
          </a:p>
        </p:txBody>
      </p:sp>
      <p:sp>
        <p:nvSpPr>
          <p:cNvPr id="19" name="Footer Placeholder 18"/>
          <p:cNvSpPr>
            <a:spLocks noGrp="1"/>
          </p:cNvSpPr>
          <p:nvPr>
            <p:ph type="ftr" sz="quarter" idx="11"/>
          </p:nvPr>
        </p:nvSpPr>
        <p:spPr/>
        <p:txBody>
          <a:bodyPr/>
          <a:lstStyle/>
          <a:p>
            <a:r>
              <a:rPr lang="en-US"/>
              <a:t>Copyright 2017. Aurora Dufort. All rights reserved.</a:t>
            </a:r>
          </a:p>
        </p:txBody>
      </p:sp>
      <p:sp>
        <p:nvSpPr>
          <p:cNvPr id="27" name="Slide Number Placeholder 26"/>
          <p:cNvSpPr>
            <a:spLocks noGrp="1"/>
          </p:cNvSpPr>
          <p:nvPr>
            <p:ph type="sldNum" sz="quarter" idx="12"/>
          </p:nvPr>
        </p:nvSpPr>
        <p:spPr/>
        <p:txBody>
          <a:bodyPr/>
          <a:lstStyle/>
          <a:p>
            <a:fld id="{89E31CAE-5ACD-4667-84DF-866FF23514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1BEA05-85E0-48C3-9903-46A270869E0A}" type="datetime1">
              <a:rPr lang="en-US" smtClean="0"/>
              <a:t>10/31/2017</a:t>
            </a:fld>
            <a:endParaRPr lang="en-US"/>
          </a:p>
        </p:txBody>
      </p:sp>
      <p:sp>
        <p:nvSpPr>
          <p:cNvPr id="5" name="Footer Placeholder 4"/>
          <p:cNvSpPr>
            <a:spLocks noGrp="1"/>
          </p:cNvSpPr>
          <p:nvPr>
            <p:ph type="ftr" sz="quarter" idx="11"/>
          </p:nvPr>
        </p:nvSpPr>
        <p:spPr/>
        <p:txBody>
          <a:bodyPr/>
          <a:lstStyle/>
          <a:p>
            <a:r>
              <a:rPr lang="en-US"/>
              <a:t>Copyright 2017. Aurora Dufort. All rights reserved.</a:t>
            </a:r>
          </a:p>
        </p:txBody>
      </p:sp>
      <p:sp>
        <p:nvSpPr>
          <p:cNvPr id="6" name="Slide Number Placeholder 5"/>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C66BD87-42D6-4D74-B8C3-4033269D834C}" type="datetime1">
              <a:rPr lang="en-US" smtClean="0"/>
              <a:t>10/31/2017</a:t>
            </a:fld>
            <a:endParaRPr lang="en-US"/>
          </a:p>
        </p:txBody>
      </p:sp>
      <p:sp>
        <p:nvSpPr>
          <p:cNvPr id="5" name="Footer Placeholder 4"/>
          <p:cNvSpPr>
            <a:spLocks noGrp="1"/>
          </p:cNvSpPr>
          <p:nvPr>
            <p:ph type="ftr" sz="quarter" idx="11"/>
          </p:nvPr>
        </p:nvSpPr>
        <p:spPr/>
        <p:txBody>
          <a:bodyPr/>
          <a:lstStyle/>
          <a:p>
            <a:r>
              <a:rPr lang="en-US"/>
              <a:t>Copyright 2017. Aurora Dufort. All rights reserved.</a:t>
            </a:r>
          </a:p>
        </p:txBody>
      </p:sp>
      <p:sp>
        <p:nvSpPr>
          <p:cNvPr id="6" name="Slide Number Placeholder 5"/>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9DC410-FED0-46E1-A1CE-E3FEC375322C}" type="datetime1">
              <a:rPr lang="en-US" smtClean="0"/>
              <a:t>10/31/2017</a:t>
            </a:fld>
            <a:endParaRPr lang="en-US"/>
          </a:p>
        </p:txBody>
      </p:sp>
      <p:sp>
        <p:nvSpPr>
          <p:cNvPr id="5" name="Footer Placeholder 4"/>
          <p:cNvSpPr>
            <a:spLocks noGrp="1"/>
          </p:cNvSpPr>
          <p:nvPr>
            <p:ph type="ftr" sz="quarter" idx="11"/>
          </p:nvPr>
        </p:nvSpPr>
        <p:spPr/>
        <p:txBody>
          <a:bodyPr/>
          <a:lstStyle/>
          <a:p>
            <a:r>
              <a:rPr lang="en-US"/>
              <a:t>Copyright 2017. Aurora Dufort. All rights reserved.</a:t>
            </a:r>
          </a:p>
        </p:txBody>
      </p:sp>
      <p:sp>
        <p:nvSpPr>
          <p:cNvPr id="6" name="Slide Number Placeholder 5"/>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4AEF668-9D9E-4342-84C2-2D96A373B211}" type="datetime1">
              <a:rPr lang="en-US" smtClean="0"/>
              <a:t>10/31/2017</a:t>
            </a:fld>
            <a:endParaRPr lang="en-US"/>
          </a:p>
        </p:txBody>
      </p:sp>
      <p:sp>
        <p:nvSpPr>
          <p:cNvPr id="5" name="Footer Placeholder 4"/>
          <p:cNvSpPr>
            <a:spLocks noGrp="1"/>
          </p:cNvSpPr>
          <p:nvPr>
            <p:ph type="ftr" sz="quarter" idx="11"/>
          </p:nvPr>
        </p:nvSpPr>
        <p:spPr/>
        <p:txBody>
          <a:bodyPr/>
          <a:lstStyle/>
          <a:p>
            <a:r>
              <a:rPr lang="en-US"/>
              <a:t>Copyright 2017. Aurora Dufort. All rights reserved.</a:t>
            </a:r>
          </a:p>
        </p:txBody>
      </p:sp>
      <p:sp>
        <p:nvSpPr>
          <p:cNvPr id="6" name="Slide Number Placeholder 5"/>
          <p:cNvSpPr>
            <a:spLocks noGrp="1"/>
          </p:cNvSpPr>
          <p:nvPr>
            <p:ph type="sldNum" sz="quarter" idx="12"/>
          </p:nvPr>
        </p:nvSpPr>
        <p:spPr/>
        <p:txBody>
          <a:bodyPr/>
          <a:lstStyle/>
          <a:p>
            <a:fld id="{89E31CAE-5ACD-4667-84DF-866FF23514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2C4AD0-FBE3-4082-BBED-C08E96823429}" type="datetime1">
              <a:rPr lang="en-US" smtClean="0"/>
              <a:t>10/31/2017</a:t>
            </a:fld>
            <a:endParaRPr lang="en-US"/>
          </a:p>
        </p:txBody>
      </p:sp>
      <p:sp>
        <p:nvSpPr>
          <p:cNvPr id="6" name="Footer Placeholder 5"/>
          <p:cNvSpPr>
            <a:spLocks noGrp="1"/>
          </p:cNvSpPr>
          <p:nvPr>
            <p:ph type="ftr" sz="quarter" idx="11"/>
          </p:nvPr>
        </p:nvSpPr>
        <p:spPr/>
        <p:txBody>
          <a:bodyPr/>
          <a:lstStyle/>
          <a:p>
            <a:r>
              <a:rPr lang="en-US"/>
              <a:t>Copyright 2017. Aurora Dufort. All rights reserved.</a:t>
            </a:r>
          </a:p>
        </p:txBody>
      </p:sp>
      <p:sp>
        <p:nvSpPr>
          <p:cNvPr id="7" name="Slide Number Placeholder 6"/>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7B3A24B-17DE-4D68-BAF7-4086A2F29D14}" type="datetime1">
              <a:rPr lang="en-US" smtClean="0"/>
              <a:t>10/31/2017</a:t>
            </a:fld>
            <a:endParaRPr lang="en-US"/>
          </a:p>
        </p:txBody>
      </p:sp>
      <p:sp>
        <p:nvSpPr>
          <p:cNvPr id="8" name="Footer Placeholder 7"/>
          <p:cNvSpPr>
            <a:spLocks noGrp="1"/>
          </p:cNvSpPr>
          <p:nvPr>
            <p:ph type="ftr" sz="quarter" idx="11"/>
          </p:nvPr>
        </p:nvSpPr>
        <p:spPr/>
        <p:txBody>
          <a:bodyPr/>
          <a:lstStyle/>
          <a:p>
            <a:r>
              <a:rPr lang="en-US"/>
              <a:t>Copyright 2017. Aurora Dufort. All rights reserved.</a:t>
            </a:r>
          </a:p>
        </p:txBody>
      </p:sp>
      <p:sp>
        <p:nvSpPr>
          <p:cNvPr id="9" name="Slide Number Placeholder 8"/>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19027DC-E8B7-46E9-9968-312E6C107357}" type="datetime1">
              <a:rPr lang="en-US" smtClean="0"/>
              <a:t>10/31/2017</a:t>
            </a:fld>
            <a:endParaRPr lang="en-US"/>
          </a:p>
        </p:txBody>
      </p:sp>
      <p:sp>
        <p:nvSpPr>
          <p:cNvPr id="8" name="Slide Number Placeholder 7"/>
          <p:cNvSpPr>
            <a:spLocks noGrp="1"/>
          </p:cNvSpPr>
          <p:nvPr>
            <p:ph type="sldNum" sz="quarter" idx="11"/>
          </p:nvPr>
        </p:nvSpPr>
        <p:spPr/>
        <p:txBody>
          <a:bodyPr/>
          <a:lstStyle/>
          <a:p>
            <a:fld id="{89E31CAE-5ACD-4667-84DF-866FF2351499}" type="slidenum">
              <a:rPr lang="en-US" smtClean="0"/>
              <a:t>‹#›</a:t>
            </a:fld>
            <a:endParaRPr lang="en-US"/>
          </a:p>
        </p:txBody>
      </p:sp>
      <p:sp>
        <p:nvSpPr>
          <p:cNvPr id="9" name="Footer Placeholder 8"/>
          <p:cNvSpPr>
            <a:spLocks noGrp="1"/>
          </p:cNvSpPr>
          <p:nvPr>
            <p:ph type="ftr" sz="quarter" idx="12"/>
          </p:nvPr>
        </p:nvSpPr>
        <p:spPr/>
        <p:txBody>
          <a:bodyPr/>
          <a:lstStyle/>
          <a:p>
            <a:r>
              <a:rPr lang="en-US"/>
              <a:t>Copyright 2017. Aurora Dufort. All rights reserved.</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55622-A11E-404E-96CC-799F3FC902F9}" type="datetime1">
              <a:rPr lang="en-US" smtClean="0"/>
              <a:t>10/31/2017</a:t>
            </a:fld>
            <a:endParaRPr lang="en-US"/>
          </a:p>
        </p:txBody>
      </p:sp>
      <p:sp>
        <p:nvSpPr>
          <p:cNvPr id="3" name="Footer Placeholder 2"/>
          <p:cNvSpPr>
            <a:spLocks noGrp="1"/>
          </p:cNvSpPr>
          <p:nvPr>
            <p:ph type="ftr" sz="quarter" idx="11"/>
          </p:nvPr>
        </p:nvSpPr>
        <p:spPr/>
        <p:txBody>
          <a:bodyPr/>
          <a:lstStyle/>
          <a:p>
            <a:r>
              <a:rPr lang="en-US"/>
              <a:t>Copyright 2017. Aurora Dufort. All rights reserved.</a:t>
            </a:r>
          </a:p>
        </p:txBody>
      </p:sp>
      <p:sp>
        <p:nvSpPr>
          <p:cNvPr id="4" name="Slide Number Placeholder 3"/>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CFF8354-BC58-4CB3-8015-EE01FD4771D5}" type="datetime1">
              <a:rPr lang="en-US" smtClean="0"/>
              <a:t>10/31/2017</a:t>
            </a:fld>
            <a:endParaRPr lang="en-US"/>
          </a:p>
        </p:txBody>
      </p:sp>
      <p:sp>
        <p:nvSpPr>
          <p:cNvPr id="6" name="Footer Placeholder 5"/>
          <p:cNvSpPr>
            <a:spLocks noGrp="1"/>
          </p:cNvSpPr>
          <p:nvPr>
            <p:ph type="ftr" sz="quarter" idx="11"/>
          </p:nvPr>
        </p:nvSpPr>
        <p:spPr/>
        <p:txBody>
          <a:bodyPr/>
          <a:lstStyle/>
          <a:p>
            <a:r>
              <a:rPr lang="en-US"/>
              <a:t>Copyright 2017. Aurora Dufort. All rights reserved.</a:t>
            </a:r>
          </a:p>
        </p:txBody>
      </p:sp>
      <p:sp>
        <p:nvSpPr>
          <p:cNvPr id="7" name="Slide Number Placeholder 6"/>
          <p:cNvSpPr>
            <a:spLocks noGrp="1"/>
          </p:cNvSpPr>
          <p:nvPr>
            <p:ph type="sldNum" sz="quarter" idx="12"/>
          </p:nvPr>
        </p:nvSpPr>
        <p:spPr>
          <a:xfrm>
            <a:off x="8156448" y="6422064"/>
            <a:ext cx="762000" cy="365125"/>
          </a:xfrm>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15F9CAC-803E-4310-A8D5-FBA44A088E5D}" type="datetime1">
              <a:rPr lang="en-US" smtClean="0"/>
              <a:t>10/31/2017</a:t>
            </a:fld>
            <a:endParaRPr lang="en-US"/>
          </a:p>
        </p:txBody>
      </p:sp>
      <p:sp>
        <p:nvSpPr>
          <p:cNvPr id="6" name="Footer Placeholder 5"/>
          <p:cNvSpPr>
            <a:spLocks noGrp="1"/>
          </p:cNvSpPr>
          <p:nvPr>
            <p:ph type="ftr" sz="quarter" idx="11"/>
          </p:nvPr>
        </p:nvSpPr>
        <p:spPr/>
        <p:txBody>
          <a:bodyPr/>
          <a:lstStyle/>
          <a:p>
            <a:r>
              <a:rPr lang="en-US"/>
              <a:t>Copyright 2017. Aurora Dufort. All rights reserved.</a:t>
            </a:r>
          </a:p>
        </p:txBody>
      </p:sp>
      <p:sp>
        <p:nvSpPr>
          <p:cNvPr id="7" name="Slide Number Placeholder 6"/>
          <p:cNvSpPr>
            <a:spLocks noGrp="1"/>
          </p:cNvSpPr>
          <p:nvPr>
            <p:ph type="sldNum" sz="quarter" idx="12"/>
          </p:nvPr>
        </p:nvSpPr>
        <p:spPr/>
        <p:txBody>
          <a:bodyPr/>
          <a:lstStyle/>
          <a:p>
            <a:fld id="{89E31CAE-5ACD-4667-84DF-866FF235149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1EEC9E8-A3DF-4E7D-B99E-1F8B359913DA}" type="datetime1">
              <a:rPr lang="en-US" smtClean="0"/>
              <a:t>10/31/2017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a:t>Copyright 2017. Aurora Dufort. All rights reserved.</a:t>
            </a: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9E31CAE-5ACD-4667-84DF-866FF23514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knowingpoe.thinkport.org/library/news/ravens.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68300" y="1154544"/>
            <a:ext cx="7937500" cy="2301240"/>
          </a:xfrm>
        </p:spPr>
        <p:txBody>
          <a:bodyPr>
            <a:normAutofit fontScale="90000"/>
          </a:bodyPr>
          <a:lstStyle/>
          <a:p>
            <a:pPr algn="ctr"/>
            <a:r>
              <a:rPr lang="en-US" sz="8000" dirty="0">
                <a:latin typeface="Franklin Gothic Book" panose="020B0503020102020204" pitchFamily="34" charset="0"/>
              </a:rPr>
              <a:t>Edgar Allan Poe</a:t>
            </a:r>
            <a:r>
              <a:rPr lang="en-US" sz="13800" dirty="0">
                <a:latin typeface="Chiller" panose="04020404031007020602" pitchFamily="82" charset="0"/>
              </a:rPr>
              <a:t/>
            </a:r>
            <a:br>
              <a:rPr lang="en-US" sz="13800" dirty="0">
                <a:latin typeface="Chiller" panose="04020404031007020602" pitchFamily="82" charset="0"/>
              </a:rPr>
            </a:br>
            <a:r>
              <a:rPr lang="en-US" sz="13800" dirty="0">
                <a:latin typeface="Chiller" panose="04020404031007020602" pitchFamily="82" charset="0"/>
              </a:rPr>
              <a:t/>
            </a:r>
            <a:br>
              <a:rPr lang="en-US" sz="13800" dirty="0">
                <a:latin typeface="Chiller" panose="04020404031007020602" pitchFamily="82" charset="0"/>
              </a:rPr>
            </a:br>
            <a:endParaRPr lang="en-US" sz="15300" dirty="0">
              <a:latin typeface="Chiller" panose="04020404031007020602" pitchFamily="82" charset="0"/>
            </a:endParaRPr>
          </a:p>
        </p:txBody>
      </p:sp>
      <p:sp>
        <p:nvSpPr>
          <p:cNvPr id="3" name="AutoShape 2" descr="data:image/jpeg;base64,/9j/4AAQSkZJRgABAQAAAQABAAD/2wCEAAkGBxQSEhQUExQWFRMUGBgYGBgYFhgXFRcXGhcXHBcXGBgYHCggGhonHBgXITIhJSkrLi4uFx8zODMsNygtLiwBCgoKBQUFDgUFDisZExkrKysrKysrKysrKysrKysrKysrKysrKysrKysrKysrKysrKysrKysrKysrKysrKysrK//AABEIALgAoAMBIgACEQEDEQH/xAAcAAABBQEBAQAAAAAAAAAAAAADAgQFBgcBAAj/xAA6EAABAwIDBQUHAwQCAwEAAAABAAIRAyEEMUEFBhJRYSJxgZGhBxMyscHR8BRC4SNScvEzYiRDkhb/xAAUAQEAAAAAAAAAAAAAAAAAAAAA/8QAFBEBAAAAAAAAAAAAAAAAAAAAAP/aAAwDAQACEQMRAD8AFQvY9/RErYWBJyiOqa4SuZ4R58k8rkkTMoGIa3Lwnqk1ahbr/KVUeRlnZCqy4SAOfega1Inn8kKs6QdbaadERzIm85G2qbvBEn5ZIPU22vysltcQ3uv1Teu8NjigeN/JCdtSmzPicT0gep5IHrGHvk36WXC8C7nAZG9pymFH4vbbWsHumw8zJNwB3cyoEPLnS4k95QWOvj6c9mX301zyB1hFpYqpECiW53dI5aRCZbDo8VQBoE8ySB3WuVLbaxPuuy2pLtYYbdJcfSEEdU2gY7RA7oJ9bAIDdomeyY6uPzUdiKpcZJkpEoLHRxnEOF5EjUZHxT6my/WVVKVQsuJnW1v5Uzs/aJeXBwvBuPl3oJSsdB0H8ITjJ6fQarlaoSQctfNBZUz1g9wm6BzTt4fJEBtHmmjXXE/yeqKyrroZQSmHqQ21p9EZ1URnBTGm8NE/kodSqSJd2R6lAV7wSfCU1rYm1ssvNANachA9SkspgEGbEQZFhzQek2giBe/fZQu0tqQ4tpmYce1z7gkbUx3EeFtmjMjXp3JhTxRs1gubTEuPdyQPcPTe7iMxzc7NS+726dTEuJJIAFjBudPBWHdDcLiipXM68P3PNangsC1jQGgCOSDL6ns8qOpNZLWlusdozzIN+9RZ9mmJBmQR0+63NtEIraYQYX/+LxdKC2k2RzeSfSLqvbZwlWmf6tPgJ/6kT4my+lXMCj9qbLp1mcNRgcOolB8wOcu039VsW2PZfQeZpF1I9O03yKqmP9nFRmTy4/42QU+i/iBBMRfPM8gENmIdTdLSQR19Cj7V2FWoHtNMakXjvCjG3yQWfB7SqPALmdmSOMZA9U+AzMHuOvVU7DYp7TDTE+HnKuGDcXMaTBMZ3icgL6dUB+EwJjKZ1SCIJ7uRyTkETETpPK+ZP5khuZJ+uflzQDOIMHU/JDfJucxCQBfovVHCc780HjcDPr0TPbOL7TaQMDNxGcHTyT6nUEz11Vc2lW/rPnmgBjX+A5BSG5WD97imTFj4KLqEOP5orR7OagbiXC0DXxKDbcC2AAMgpKkVGYWoYCe03oHoeiB6Ze9Sm1UDhz1xzk1fWule8QeeUxxOqcOcm+IylBUN6cE1zDOeixKs0te4cjBg9VuG8T7EkwsT2oQar4yn/aADy3iBHz+6uewcN2Pi4g6HZzfl65dFVqNYN4SQCNQRmNVbd2gQwholnFIJz/hBJtowY0y8BOfiUN7bTA+ltBzKfMh2sawPQSeaG+iR65277d/yQQY/Ol0kvzIy+q9ESRqucPZPNAN1QxyzVe2y8OeHtg8Qv0IzlWSiBrIA8VW8ZhzTqGwJNwB9kDD3kBT25FUNxVO/xSPsoOq0ZEX55eEKW3Rp/wDl0dZIPofsg+gcAZ7gpENJUU2oKbeIgwcoVb3l3zr4fhDabC52Q45dH+ICC9+6SeIBYnjd+Me8gipTYO1ZnC49cyZjoonZ+8mLp1g73zncRHFxX77aZoN8qPRGXXKeG/pjiM2ufJZXv3vfiaVc08O7gY390XPPwQa0KaTWpWWFM372iIHvGG37mtE9SCQrHsrevaPCXkUqzW/HS+GoAciByzQTG9ODc4GDAAN+SxJ7pce/zW7Yit+pomqAQ0sJg6GLg9QsGYJmED00Q4CCBN+WWhVh3UJ905psBOfPS3mq3iGjhBbadJkqW2Hi31D7tozHaOjQCZcesEAILmx3+7+ProuGOt7mTJnrGl0FwjKL+UR+SlNNr2nIxn180EI12URfNdc6bakeqbgkH8ldFaAg6/4ZE6k9eQVd2liCarjlMeFlP033mMoI6HkoPaz+N9s2wCfDJAzdcT66p/unU4cZQP8A3Ci3clZvZ7s5tXHUmvyguGkuAkD85IN5qYdtSlwGwIi2ap1P2eBtX3r6r69/hdlAMgGDcdFcsE8J6ROWaCjbM3Qw+FqOe1tR8hwax4ljOL4osiUd0sM1rYp3Dg4T4z4Gcu5W79KSZcRHIWSK0EgW7kDjEVeGn4KrUt06VcOfVEufFxEgAnLlMjyVh2mYp9wQ9iVw6n0QVLaHs4w73NcHOptAa2o1uVQNyJMWPPzUbt/durUxPvMMRTHIAho5jx1GXctOqtMdkA96bMw5mXQOgQRD8IKGBe0kWpuk+FyvnJryDYr6Q3mq8VGowXLmOEeC+dHU+H755ID1aTQG8XE0nP6QnuxMcadRrDcOMAnnNiQMxOijarwQM7DX6KW3boNc53ZmIPET8IHIau6lBbmZi02tIkyMxy0RKZtB5SMk3Y4m7Rn+W5IrHWsJA56oK+5487IVSp4LtaLTn0CGIjqg45x06knmEz2sOGeHJ0Gedsuh+aca/RJr0y8jUD9pOqCBM5nmtl9l9GlVoNqANL2GHAgBzHAdgiNC0rHsYwA2nuOn3T7YG8tfB1HVKJEvEOBEtcBlI6fVB9BYapc95UhSrKt7BxvvqbKuXvGh3mFO0GlyBeLxRgholxyCa7Prhj/d1ntNYnijXh0I6J1XxNKhd5g/QC+eQHNZN7SsfWq4tjmgMDARTc03IzcZGmVkGu7WrN4DJEd6hdk41hqltNwcAO1w3DTNpWH4raWJczhdUfwm8Em61r2TNo/o5Y2HOcfeTclwtmdIQXnjhMsbjICcVaZTDG4Y8JJQReDZ+oquaSeHhcCdb2lZt7R8PSoObh2tAey4jNrIsCeZzVu2jvWNmw7g94+rxWyADYufErKNoY1+Jqvq1DL6jiT46DoBA8EDFjdCrfsPDPtLOBjY7I+JxANz5oO7uyrhzgI6uy5mG315qyNogZefyif5QIpVOEwB1uEr3k2ggHxPlmg1HQT6E6/6Q6bjob56evRBXao8/RIa30Ry3P1XIFov9+iBuWwQPFeDoE6zr+XReAROq41x0/M0HPibDvCwsfqobE7PM9kFx7oU4RA87eFrroI7tUF89nuLIoMpvF2CFf8AC1gFl2FxHusE2sxsv/UcD3f2MLbAjqY9VZ9j7VL4vmgBvbu1U2hiWkVPd0mtg5y6TJAHgm+H9nXA4F+Nf2RDewMvFXfCAG6fik0jtAEdUGdbwbquxLA1tfDdjIhsOPfwmyqzKG0MECabAWNm7IcI6jPO8rZHbHoZik0HoI+SE+kxkgNEIGm6W1H1sJSqVhFQjtWi4OcJe18V2e9CxmPaCGi3T6JtgH/qq/CB/Tp9p50A0BPVBm29+HdiMW1paWspNDZjncxOuSVQ2Lh2x2JMZFxdfU52+Se4+vx1KjgblzjPjYdEAOP5YdfNA6a1rQA0AN6Wz+Wi4Ktuh6flk3q1QRfO/wDCQ0wSB/BGXjqgPxA5ifAm3Tp/CC5sAgTPrmisdIM5jWR9V5z9bIK6/p3rgsLaorndJ+iQBJhAtuWUHVCqUrZa+KMXwNDIyKS6Z66xyyQNqlMm3loJslsHM+ZXXj09DzSa1drGy42uBzcdB0QaV7MaDatLEUqjQWu4Jacp7Xrl5Ie2dkOwNWQCaD8j/Yfson2SbSq1HYgtDBwGm5oyBJ45YXdRF4srtiN9cI55w2Lp1KDzpVaC2Z0c0nzyQQlLegUSOOSw6i8d4Uxgt7aFQWqN8bfNRu8G5bnDiok9IyPgs3x+EfTdFVgEd4+aDZ2bepTHG3zCitvbyUmCzg52gF1khxIBs0yf+0o+D2fisQ4No0nEkxxXA7yTYDqgsWFxVfHVxQo2efiefhpsGbiefIarXsFsdmGwrqNOxLSC4/E57hHEeZvKgN18PhNmUhS941+IfHHw9qo9+gA5CTAUri9oVKhLKYAeIkkyykD/AHHV/QIM63o2WMNVLAZaRY6mM553UGKnPw7r/nirN7TMZ7luHaGFze3Lye1xdmW98XjqqbQxTKgtYgiQc+pQPm1OflHfC4Dyyi31QqjoiP5XWPPPvsUHeMnnb87kSg487j0SWE5TP5yS3VbkQI7swJ8kEE6t9URrrnT/AGmrTHyS3i4EoDVTGg0tZKpCXGTAH88kgNiJ7/lCdUmNAMzy87/MoGpY4kTa8fJQO1sQHvgfC3Trr+dFO47ECm2SSSZDfDUDkqy9BpvsZLeGu0wSajbakBtvWVfN5t1qeOYD+9oMEjtQdCP3D8CxncHb7cFiZqAmlUAa+MxBs4d0+RK3w4kdkODmzk4GD4gkTogo9PZFTDN4HVsRQIECpSealE97HXaenRJdTxVfs08Y2tnPFh3WERYwYkX8FfqFeSzie1/FpbiOengntGoJiwmNIE3t6IMxwW7WImHVHWgHgw7QZHV0KbOx6rIh1XhuC57zxScg2lTgE+IV493Jmflf7pQaDMHv+/mgqWyN2GU3mp2pOrnTUvzcLMHRvmp/EMDG2AawTc/CPD9xS8ZX4BAZxOOQmB9gofH0ewa2NrAU6dyxn/H0ubudpCCl+1IcWHpvB/pioRTn4qhImpUnlAbfqs72e/8AqARY2/PJTG+28xxtUEN4KVMcNNmoaYkmLSYCq/Egt3IZ/krzSdRkmeycX7xpk9tsd5HPrH1Uk518+63kOiDh7P4PHNIP59ClVhOtjlN5uhObB/OhQRgpT4pL225/xml+/DJ4jE/mSj620v7Gx1OaB/X7N5gDU693gmFXbBFm3N+0c79FG1KpJlxJXHhAqpUc65JJ6oBCLSdmkuCAa2v2WbzMxtH9FiwH1aYlhfDveMHU/vb6iORWKtR8NXdTc19NzmVGEFrmmHAjUFB9IVd18MKjXtpBppcJBbLTJJ5dAne2DX4Q6h23ONhaLixdMQOolQW4e+9PH0nNeW08SwAOaSGh9jDmSddRorjh8HAjSP8A5MadEEPsjHYi7K+Ge02gtIczwvP+0SjQxNZpD3GgQ4Q5jRxuAy4pkDPJTbieE2uLKL2vvFQwtMuqVGtdfhaTLieQaLxKBGMezCUOPFVOJlO/Eficb2jUnksT3z3sq46pJltJvwUwey3qYsX5X8krfPeypj6su7NNkhjJsJ16lVd6BNQoKK4pPBdBxjy0yCQeYKmcFtwD/kae9vPuNh4KFqCB1SGILrTrMcJB4mjl3dUmBHnfQE81U8PWcwy0kH5/dTOG2yDaoADzGWmY0QQbjqc0BwRSUlzrRrOflaECGpZakBFzQB4YS6jdRklVHITnEWtGiBJaiU26JII/2h1KwGWaA1RwbB19Vb9zfaPiMEeF01qJ/wDW95t/g4zw92SoXEczqndOqOEtAknXkg0Pb/tWxdeW0eHDsP8Abd8f5HLwAVFOJfJJJJ1JuSm8wUTisgcU8UCb2PojPYITQNnRIdUcw8wgdhi5HcuNrtN58Dmg1MRbhbc8+SBFR3EeiU1qVSYAOqVF0Hg1dK8CllA2OoQmsM5Lq8g6WdUteXkCDmkVhIsvLyBq5jj3JTKC8vIC8OkJeHbkuLyDwF0emQuLyA7brnu/yF5eQA/TyeiIKYavLyArANcgu1DB6Ly8gCw3RS5cXkH/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3"/>
          <a:stretch>
            <a:fillRect/>
          </a:stretch>
        </p:blipFill>
        <p:spPr>
          <a:xfrm>
            <a:off x="3332789" y="2598420"/>
            <a:ext cx="2252870" cy="2590800"/>
          </a:xfrm>
          <a:prstGeom prst="rect">
            <a:avLst/>
          </a:prstGeom>
        </p:spPr>
      </p:pic>
      <p:sp>
        <p:nvSpPr>
          <p:cNvPr id="2" name="Footer Placeholder 1"/>
          <p:cNvSpPr>
            <a:spLocks noGrp="1"/>
          </p:cNvSpPr>
          <p:nvPr>
            <p:ph type="ftr" sz="quarter" idx="11"/>
          </p:nvPr>
        </p:nvSpPr>
        <p:spPr/>
        <p:txBody>
          <a:bodyPr/>
          <a:lstStyle/>
          <a:p>
            <a:r>
              <a:rPr lang="en-US"/>
              <a:t>Copyright 2017. Aurora Dufort. All rights reserved.</a:t>
            </a:r>
          </a:p>
        </p:txBody>
      </p:sp>
      <p:sp>
        <p:nvSpPr>
          <p:cNvPr id="5" name="TextBox 4"/>
          <p:cNvSpPr txBox="1"/>
          <p:nvPr/>
        </p:nvSpPr>
        <p:spPr>
          <a:xfrm>
            <a:off x="1752600" y="5482476"/>
            <a:ext cx="6178694" cy="461665"/>
          </a:xfrm>
          <a:prstGeom prst="rect">
            <a:avLst/>
          </a:prstGeom>
          <a:noFill/>
        </p:spPr>
        <p:txBody>
          <a:bodyPr wrap="square" rtlCol="0">
            <a:spAutoFit/>
          </a:bodyPr>
          <a:lstStyle/>
          <a:p>
            <a:pPr algn="ctr"/>
            <a:r>
              <a:rPr lang="en-US" sz="2400" dirty="0">
                <a:latin typeface="Franklin Gothic Book" panose="020B0503020102020204" pitchFamily="34" charset="0"/>
              </a:rPr>
              <a:t>Meet the father of the modern horror story</a:t>
            </a:r>
          </a:p>
        </p:txBody>
      </p:sp>
    </p:spTree>
    <p:extLst>
      <p:ext uri="{BB962C8B-B14F-4D97-AF65-F5344CB8AC3E}">
        <p14:creationId xmlns:p14="http://schemas.microsoft.com/office/powerpoint/2010/main" val="3618267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 </a:t>
            </a:r>
          </a:p>
        </p:txBody>
      </p:sp>
      <p:sp>
        <p:nvSpPr>
          <p:cNvPr id="3" name="Content Placeholder 2"/>
          <p:cNvSpPr>
            <a:spLocks noGrp="1"/>
          </p:cNvSpPr>
          <p:nvPr>
            <p:ph idx="1"/>
          </p:nvPr>
        </p:nvSpPr>
        <p:spPr>
          <a:xfrm>
            <a:off x="457200" y="1600200"/>
            <a:ext cx="8305800" cy="4821864"/>
          </a:xfrm>
        </p:spPr>
        <p:txBody>
          <a:bodyPr>
            <a:normAutofit fontScale="85000" lnSpcReduction="20000"/>
          </a:bodyPr>
          <a:lstStyle/>
          <a:p>
            <a:r>
              <a:rPr lang="en-US" dirty="0"/>
              <a:t>In 1849, while visiting Baltimore, he was found sick, delirious, and said to be wearing clothing that was not his own. </a:t>
            </a:r>
          </a:p>
          <a:p>
            <a:r>
              <a:rPr lang="en-US" dirty="0"/>
              <a:t>His dying words were “Lord, help my poor soul.”</a:t>
            </a:r>
          </a:p>
          <a:p>
            <a:r>
              <a:rPr lang="en-US" dirty="0"/>
              <a:t>There are numerous theories regarding his death including complications </a:t>
            </a:r>
            <a:r>
              <a:rPr lang="en-US" dirty="0" smtClean="0"/>
              <a:t>from rabies</a:t>
            </a:r>
            <a:r>
              <a:rPr lang="en-US" dirty="0"/>
              <a:t>, diabetes, carbon monoxide poisoning.</a:t>
            </a:r>
          </a:p>
          <a:p>
            <a:r>
              <a:rPr lang="en-US" dirty="0"/>
              <a:t>Rufus Griswold, a writer once harshly criticized by Poe, wrote an obituary on Poe and later a biography, both of which portrayed him as </a:t>
            </a:r>
            <a:r>
              <a:rPr lang="en-US" dirty="0" smtClean="0"/>
              <a:t>an ill person</a:t>
            </a:r>
            <a:r>
              <a:rPr lang="en-US" dirty="0" smtClean="0"/>
              <a:t>. </a:t>
            </a:r>
            <a:r>
              <a:rPr lang="en-US" dirty="0"/>
              <a:t>It was speculated that he was using this writing to carry out revenge. His words had a lasting impact on the public perception of Poe.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2272920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 Facts	</a:t>
            </a:r>
          </a:p>
        </p:txBody>
      </p:sp>
      <p:sp>
        <p:nvSpPr>
          <p:cNvPr id="3" name="Content Placeholder 2"/>
          <p:cNvSpPr>
            <a:spLocks noGrp="1"/>
          </p:cNvSpPr>
          <p:nvPr>
            <p:ph idx="1"/>
          </p:nvPr>
        </p:nvSpPr>
        <p:spPr/>
        <p:txBody>
          <a:bodyPr/>
          <a:lstStyle/>
          <a:p>
            <a:r>
              <a:rPr lang="en-US" dirty="0"/>
              <a:t>Room number at University of Virginia: 13</a:t>
            </a:r>
          </a:p>
          <a:p>
            <a:r>
              <a:rPr lang="en-US" dirty="0"/>
              <a:t>Number of homes he had before enlisting in the army: 13</a:t>
            </a:r>
          </a:p>
          <a:p>
            <a:r>
              <a:rPr lang="en-US" dirty="0"/>
              <a:t>Age of his wife, Virginia, when they married…</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556380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Poe Toaster</a:t>
            </a:r>
          </a:p>
        </p:txBody>
      </p:sp>
      <p:sp>
        <p:nvSpPr>
          <p:cNvPr id="3" name="Content Placeholder 2"/>
          <p:cNvSpPr>
            <a:spLocks noGrp="1"/>
          </p:cNvSpPr>
          <p:nvPr>
            <p:ph idx="1"/>
          </p:nvPr>
        </p:nvSpPr>
        <p:spPr/>
        <p:txBody>
          <a:bodyPr>
            <a:normAutofit fontScale="92500" lnSpcReduction="20000"/>
          </a:bodyPr>
          <a:lstStyle/>
          <a:p>
            <a:r>
              <a:rPr lang="en-US" dirty="0"/>
              <a:t>Every year on Poe’s birthday since 1949, a mysterious visitor would go to Poe’s tomb and leave half a bottle of cognac and three red roses. </a:t>
            </a:r>
          </a:p>
          <a:p>
            <a:r>
              <a:rPr lang="en-US" dirty="0"/>
              <a:t>A note was once left that implied the original Poe Toaster  passed away. It said, “The torch shall be passed.”</a:t>
            </a:r>
          </a:p>
          <a:p>
            <a:r>
              <a:rPr lang="en-US" dirty="0"/>
              <a:t>More recently the Poe Toaster wrote, “Edgar, I have not forgotten you.”</a:t>
            </a:r>
          </a:p>
          <a:p>
            <a:r>
              <a:rPr lang="en-US" dirty="0"/>
              <a:t>Sadly, in 2009, on Poe’s 200</a:t>
            </a:r>
            <a:r>
              <a:rPr lang="en-US" baseline="30000" dirty="0"/>
              <a:t>th</a:t>
            </a:r>
            <a:r>
              <a:rPr lang="en-US" dirty="0"/>
              <a:t> birthday, the Poe Toaster stopped coming.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30632523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40" y="76200"/>
            <a:ext cx="7467600" cy="1143000"/>
          </a:xfrm>
        </p:spPr>
        <p:txBody>
          <a:bodyPr/>
          <a:lstStyle/>
          <a:p>
            <a:r>
              <a:rPr lang="en-US" dirty="0"/>
              <a:t>Poe Today</a:t>
            </a:r>
          </a:p>
        </p:txBody>
      </p:sp>
      <p:sp>
        <p:nvSpPr>
          <p:cNvPr id="3" name="Content Placeholder 2"/>
          <p:cNvSpPr>
            <a:spLocks noGrp="1"/>
          </p:cNvSpPr>
          <p:nvPr>
            <p:ph idx="1"/>
          </p:nvPr>
        </p:nvSpPr>
        <p:spPr>
          <a:xfrm>
            <a:off x="391098" y="995766"/>
            <a:ext cx="8219501" cy="4947834"/>
          </a:xfrm>
        </p:spPr>
        <p:txBody>
          <a:bodyPr>
            <a:normAutofit/>
          </a:bodyPr>
          <a:lstStyle/>
          <a:p>
            <a:r>
              <a:rPr lang="en-US" sz="2400" dirty="0"/>
              <a:t>First edition of his first publication written in 1827, was found in a used bookstore for $15 and was resold for $200,000.</a:t>
            </a:r>
          </a:p>
          <a:p>
            <a:r>
              <a:rPr lang="en-US" sz="2400" dirty="0"/>
              <a:t>Poe has been referenced on </a:t>
            </a:r>
            <a:r>
              <a:rPr lang="en-US" sz="2400" i="1" dirty="0"/>
              <a:t>The Simpsons </a:t>
            </a:r>
            <a:r>
              <a:rPr lang="en-US" sz="2400" dirty="0"/>
              <a:t>at least six times.</a:t>
            </a:r>
          </a:p>
          <a:p>
            <a:r>
              <a:rPr lang="en-US" sz="2400" dirty="0"/>
              <a:t>Poe’s image and words have been used to sell bubblegum, life insurance, and pickles. </a:t>
            </a:r>
          </a:p>
          <a:p>
            <a:r>
              <a:rPr lang="en-US" sz="2400" dirty="0"/>
              <a:t>Poe’s former hometown of Baltimore honored Poe by naming their NFL team after his notable poem, “The Raven”.</a:t>
            </a:r>
          </a:p>
          <a:p>
            <a:pPr marL="448056" lvl="1" indent="0">
              <a:buNone/>
            </a:pPr>
            <a:r>
              <a:rPr lang="en-US" sz="1800" dirty="0">
                <a:hlinkClick r:id="rId2"/>
              </a:rPr>
              <a:t>http://knowingpoe.thinkport.org/library/news/ravens.asp</a:t>
            </a:r>
            <a:endParaRPr lang="en-US" sz="1800" dirty="0"/>
          </a:p>
          <a:p>
            <a:pPr marL="448056" lvl="1" indent="0">
              <a:buNone/>
            </a:pPr>
            <a:endParaRPr lang="en-US" sz="1600" dirty="0"/>
          </a:p>
          <a:p>
            <a:pPr marL="36576" indent="0">
              <a:buNone/>
            </a:pPr>
            <a:endParaRPr lang="en-US" dirty="0"/>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19703923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of Poe Today</a:t>
            </a:r>
          </a:p>
        </p:txBody>
      </p:sp>
      <p:sp>
        <p:nvSpPr>
          <p:cNvPr id="5" name="Content Placeholder 4"/>
          <p:cNvSpPr>
            <a:spLocks noGrp="1"/>
          </p:cNvSpPr>
          <p:nvPr>
            <p:ph idx="1"/>
          </p:nvPr>
        </p:nvSpPr>
        <p:spPr/>
        <p:txBody>
          <a:bodyPr/>
          <a:lstStyle/>
          <a:p>
            <a:r>
              <a:rPr lang="en-US" sz="2400" dirty="0"/>
              <a:t>Boston, birthplace of Poe, has recently put up this sculpture of Poe, called </a:t>
            </a:r>
            <a:r>
              <a:rPr lang="en-US" sz="2400" i="1" dirty="0"/>
              <a:t>Poe Returning to Boston</a:t>
            </a:r>
            <a:r>
              <a:rPr lang="en-US" sz="2400" dirty="0"/>
              <a:t>, to honor the author.</a:t>
            </a:r>
          </a:p>
          <a:p>
            <a:r>
              <a:rPr lang="en-US" sz="2400" dirty="0"/>
              <a:t>In 2012 the design was selected from among 265 proposals.</a:t>
            </a:r>
          </a:p>
          <a:p>
            <a:pPr marL="36576" indent="0">
              <a:buNone/>
            </a:pPr>
            <a:endParaRPr lang="en-US" sz="3200" dirty="0"/>
          </a:p>
          <a:p>
            <a:pPr marL="36576"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276600"/>
            <a:ext cx="2908665" cy="3195434"/>
          </a:xfrm>
          <a:prstGeom prst="rect">
            <a:avLst/>
          </a:prstGeom>
        </p:spPr>
      </p:pic>
      <p:sp>
        <p:nvSpPr>
          <p:cNvPr id="3" name="Footer Placeholder 2"/>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39721543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467600" cy="1143000"/>
          </a:xfrm>
        </p:spPr>
        <p:txBody>
          <a:bodyPr/>
          <a:lstStyle/>
          <a:p>
            <a:r>
              <a:rPr lang="en-US" dirty="0"/>
              <a:t>Written Response	</a:t>
            </a:r>
          </a:p>
        </p:txBody>
      </p:sp>
      <p:sp>
        <p:nvSpPr>
          <p:cNvPr id="3" name="Content Placeholder 2"/>
          <p:cNvSpPr>
            <a:spLocks noGrp="1"/>
          </p:cNvSpPr>
          <p:nvPr>
            <p:ph idx="1"/>
          </p:nvPr>
        </p:nvSpPr>
        <p:spPr>
          <a:xfrm>
            <a:off x="609600" y="2362200"/>
            <a:ext cx="8153400" cy="2362200"/>
          </a:xfrm>
        </p:spPr>
        <p:txBody>
          <a:bodyPr/>
          <a:lstStyle/>
          <a:p>
            <a:r>
              <a:rPr lang="en-US" dirty="0"/>
              <a:t>What are three facts you learned about Edgar Allan Poe?</a:t>
            </a:r>
          </a:p>
          <a:p>
            <a:r>
              <a:rPr lang="en-US" dirty="0"/>
              <a:t>What is one question you have?</a:t>
            </a:r>
          </a:p>
          <a:p>
            <a:endParaRPr lang="en-US" dirty="0"/>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1364338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sz="2000" dirty="0"/>
              <a:t>“Edgar Allan Poe." </a:t>
            </a:r>
            <a:r>
              <a:rPr lang="en-US" sz="2000" i="1" dirty="0"/>
              <a:t>Biography.com</a:t>
            </a:r>
            <a:r>
              <a:rPr lang="en-US" sz="2000" dirty="0"/>
              <a:t>. A&amp;E Networks Television, 27 Oct. 2016. Web. 15 Mar. 2017. </a:t>
            </a:r>
          </a:p>
          <a:p>
            <a:r>
              <a:rPr lang="en-US" sz="2000" dirty="0"/>
              <a:t>“Poe's Biography | Edgar Allan Poe Museum." </a:t>
            </a:r>
            <a:r>
              <a:rPr lang="en-US" sz="2000" i="1" dirty="0"/>
              <a:t>Poe's Biography | Edgar Allan Poe Museum</a:t>
            </a:r>
            <a:r>
              <a:rPr lang="en-US" sz="2000" dirty="0"/>
              <a:t>. Web. 15 Mar. 2017. </a:t>
            </a:r>
          </a:p>
          <a:p>
            <a:r>
              <a:rPr lang="en-US" sz="2000" dirty="0"/>
              <a:t>Chandler, Adam. "The Mysterious 'Poe Toaster' Did Not Surface for Edgar Allan Poe's 205th Birthday." </a:t>
            </a:r>
            <a:r>
              <a:rPr lang="en-US" sz="2000" i="1" dirty="0"/>
              <a:t>The Atlantic</a:t>
            </a:r>
            <a:r>
              <a:rPr lang="en-US" sz="2000" dirty="0"/>
              <a:t>. Atlantic Media Company, 19 Jan. 2014. Web. 15 Mar. 2017.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30872108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Edgar Allan Poe</a:t>
            </a:r>
          </a:p>
        </p:txBody>
      </p:sp>
      <p:sp>
        <p:nvSpPr>
          <p:cNvPr id="3" name="Content Placeholder 2"/>
          <p:cNvSpPr>
            <a:spLocks noGrp="1"/>
          </p:cNvSpPr>
          <p:nvPr>
            <p:ph idx="1"/>
          </p:nvPr>
        </p:nvSpPr>
        <p:spPr>
          <a:xfrm>
            <a:off x="457200" y="1600200"/>
            <a:ext cx="8305800" cy="4525963"/>
          </a:xfrm>
        </p:spPr>
        <p:txBody>
          <a:bodyPr/>
          <a:lstStyle/>
          <a:p>
            <a:r>
              <a:rPr lang="en-US" dirty="0"/>
              <a:t>Born January 19, 1809</a:t>
            </a:r>
          </a:p>
          <a:p>
            <a:r>
              <a:rPr lang="en-US" dirty="0"/>
              <a:t>Died October 7, 1849</a:t>
            </a:r>
          </a:p>
          <a:p>
            <a:r>
              <a:rPr lang="en-US" dirty="0"/>
              <a:t>Accomplishments: One of the most influential American writers of the 19</a:t>
            </a:r>
            <a:r>
              <a:rPr lang="en-US" baseline="30000" dirty="0"/>
              <a:t>th</a:t>
            </a:r>
            <a:r>
              <a:rPr lang="en-US" dirty="0"/>
              <a:t> century, father of the modern horror story and mystery novel; wrote works of fiction, poetry, and nonfiction</a:t>
            </a:r>
          </a:p>
          <a:p>
            <a:pPr marL="36576" indent="0">
              <a:buNone/>
            </a:pPr>
            <a:endParaRPr lang="en-US" dirty="0"/>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4101664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a:t>
            </a:r>
          </a:p>
        </p:txBody>
      </p:sp>
      <p:sp>
        <p:nvSpPr>
          <p:cNvPr id="3" name="Content Placeholder 2"/>
          <p:cNvSpPr>
            <a:spLocks noGrp="1"/>
          </p:cNvSpPr>
          <p:nvPr>
            <p:ph idx="1"/>
          </p:nvPr>
        </p:nvSpPr>
        <p:spPr>
          <a:xfrm>
            <a:off x="457200" y="1600200"/>
            <a:ext cx="8001000" cy="4525963"/>
          </a:xfrm>
        </p:spPr>
        <p:txBody>
          <a:bodyPr>
            <a:normAutofit fontScale="92500"/>
          </a:bodyPr>
          <a:lstStyle/>
          <a:p>
            <a:r>
              <a:rPr lang="en-US" dirty="0"/>
              <a:t>Poe was the child of two traveling actors in Boston. His father left, and his mother died when Poe was three. Poe was separated from his brother and sister and adopted by John and Frances Allan of Richmond, Virginia</a:t>
            </a:r>
          </a:p>
          <a:p>
            <a:r>
              <a:rPr lang="en-US" dirty="0"/>
              <a:t>John Allan was a tobacco merchant and wanted Edgar to follow in his steps and become a businessman. However, the poetry of Lord Bryon pulled Poe in another different direction.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40898471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a:t>
            </a:r>
          </a:p>
        </p:txBody>
      </p:sp>
      <p:sp>
        <p:nvSpPr>
          <p:cNvPr id="3" name="Content Placeholder 2"/>
          <p:cNvSpPr>
            <a:spLocks noGrp="1"/>
          </p:cNvSpPr>
          <p:nvPr>
            <p:ph idx="1"/>
          </p:nvPr>
        </p:nvSpPr>
        <p:spPr>
          <a:xfrm>
            <a:off x="457200" y="1600200"/>
            <a:ext cx="8153400" cy="4525963"/>
          </a:xfrm>
        </p:spPr>
        <p:txBody>
          <a:bodyPr>
            <a:normAutofit fontScale="85000" lnSpcReduction="20000"/>
          </a:bodyPr>
          <a:lstStyle/>
          <a:p>
            <a:r>
              <a:rPr lang="en-US" dirty="0"/>
              <a:t>John sent Edgar to the University of Virginia with approximately one-third of the money he needed to support himself. </a:t>
            </a:r>
          </a:p>
          <a:p>
            <a:r>
              <a:rPr lang="en-US" dirty="0"/>
              <a:t>In an attempt to make more money, Poe took up gambling. </a:t>
            </a:r>
          </a:p>
          <a:p>
            <a:r>
              <a:rPr lang="en-US" dirty="0"/>
              <a:t>He reached such a state of desperation that he burned his furniture for warmth.</a:t>
            </a:r>
          </a:p>
          <a:p>
            <a:r>
              <a:rPr lang="en-US" dirty="0"/>
              <a:t>Ultimately, he was forced to drop out of the University of Virginia.</a:t>
            </a:r>
          </a:p>
          <a:p>
            <a:r>
              <a:rPr lang="en-US" dirty="0"/>
              <a:t>When he returned home, more heartache awaited him.  He discovered his fiancé, Elmira Royster, was engaged to another man.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25882208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and Set-backs</a:t>
            </a:r>
          </a:p>
        </p:txBody>
      </p:sp>
      <p:sp>
        <p:nvSpPr>
          <p:cNvPr id="3" name="Content Placeholder 2"/>
          <p:cNvSpPr>
            <a:spLocks noGrp="1"/>
          </p:cNvSpPr>
          <p:nvPr>
            <p:ph idx="1"/>
          </p:nvPr>
        </p:nvSpPr>
        <p:spPr>
          <a:xfrm>
            <a:off x="457200" y="1600200"/>
            <a:ext cx="8153400" cy="4525963"/>
          </a:xfrm>
        </p:spPr>
        <p:txBody>
          <a:bodyPr/>
          <a:lstStyle/>
          <a:p>
            <a:r>
              <a:rPr lang="en-US" dirty="0"/>
              <a:t>Poe published his first poem, “Tamerlane,” at the age of eighteen.</a:t>
            </a:r>
          </a:p>
          <a:p>
            <a:r>
              <a:rPr lang="en-US" dirty="0"/>
              <a:t>Around this time, he also enlisted in the Army. </a:t>
            </a:r>
          </a:p>
          <a:p>
            <a:r>
              <a:rPr lang="en-US" dirty="0"/>
              <a:t>He entered West Point Academy, but he only lasted eight months before being expelled. </a:t>
            </a:r>
          </a:p>
          <a:p>
            <a:pPr marL="36576" indent="0">
              <a:buNone/>
            </a:pPr>
            <a:endParaRPr lang="en-US" dirty="0"/>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11216446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Start in Baltimore</a:t>
            </a:r>
          </a:p>
        </p:txBody>
      </p:sp>
      <p:sp>
        <p:nvSpPr>
          <p:cNvPr id="3" name="Content Placeholder 2"/>
          <p:cNvSpPr>
            <a:spLocks noGrp="1"/>
          </p:cNvSpPr>
          <p:nvPr>
            <p:ph idx="1"/>
          </p:nvPr>
        </p:nvSpPr>
        <p:spPr>
          <a:xfrm>
            <a:off x="457200" y="1600200"/>
            <a:ext cx="8153400" cy="4525963"/>
          </a:xfrm>
        </p:spPr>
        <p:txBody>
          <a:bodyPr/>
          <a:lstStyle/>
          <a:p>
            <a:r>
              <a:rPr lang="en-US" dirty="0"/>
              <a:t>After leaving West Point, Poe went to Baltimore, where he had some relatives. </a:t>
            </a:r>
          </a:p>
          <a:p>
            <a:r>
              <a:rPr lang="en-US" dirty="0"/>
              <a:t>His aunt let him stay with her, where he met his </a:t>
            </a:r>
            <a:r>
              <a:rPr lang="en-US"/>
              <a:t>future </a:t>
            </a:r>
            <a:r>
              <a:rPr lang="en-US" smtClean="0"/>
              <a:t>wife, </a:t>
            </a:r>
            <a:r>
              <a:rPr lang="en-US" dirty="0"/>
              <a:t>Virginia </a:t>
            </a:r>
            <a:r>
              <a:rPr lang="en-US" dirty="0" err="1"/>
              <a:t>Clemm</a:t>
            </a:r>
            <a:r>
              <a:rPr lang="en-US" dirty="0"/>
              <a:t>.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35830460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Beginning of a Writing Career</a:t>
            </a:r>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a:t>Poe wrote short stories, one of which won a contest through a publication called the </a:t>
            </a:r>
            <a:r>
              <a:rPr lang="en-US" i="1" dirty="0"/>
              <a:t>Saturday Visitor. </a:t>
            </a:r>
          </a:p>
          <a:p>
            <a:r>
              <a:rPr lang="en-US" dirty="0"/>
              <a:t>This paved the way for the publication of other short stories and led to Poe acquiring an editorial position at </a:t>
            </a:r>
            <a:r>
              <a:rPr lang="en-US" i="1" dirty="0"/>
              <a:t>The Southern Literary Messenger </a:t>
            </a:r>
            <a:r>
              <a:rPr lang="en-US" dirty="0"/>
              <a:t>in Richmond. </a:t>
            </a:r>
          </a:p>
          <a:p>
            <a:r>
              <a:rPr lang="en-US" dirty="0"/>
              <a:t>Poe wrote stories and harsh critiques of literature for the magazine, which became the most popular magazine in the south within a year of Poe’s hiring.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11271523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Married Life and Growing Fame</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dirty="0"/>
              <a:t>Poe married Virginia when he was twenty-seven. </a:t>
            </a:r>
          </a:p>
          <a:p>
            <a:r>
              <a:rPr lang="en-US" dirty="0"/>
              <a:t>The couple had a happy marriage, despite money always being tight.</a:t>
            </a:r>
          </a:p>
          <a:p>
            <a:r>
              <a:rPr lang="en-US" dirty="0"/>
              <a:t>Poe and Virginia moved to Philadelphia, where he continued to write for magazines. </a:t>
            </a:r>
          </a:p>
          <a:p>
            <a:r>
              <a:rPr lang="en-US" dirty="0"/>
              <a:t>Despite his growing fame, the couple could hardly make ends meet. </a:t>
            </a:r>
          </a:p>
          <a:p>
            <a:r>
              <a:rPr lang="en-US" dirty="0"/>
              <a:t>In January 1845 the publication of “The Raven” sealed Poe’s fame and made him into a household name</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42159028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Beginning of the End</a:t>
            </a:r>
          </a:p>
        </p:txBody>
      </p:sp>
      <p:sp>
        <p:nvSpPr>
          <p:cNvPr id="3" name="Content Placeholder 2"/>
          <p:cNvSpPr>
            <a:spLocks noGrp="1"/>
          </p:cNvSpPr>
          <p:nvPr>
            <p:ph idx="1"/>
          </p:nvPr>
        </p:nvSpPr>
        <p:spPr>
          <a:xfrm>
            <a:off x="457200" y="1600200"/>
            <a:ext cx="8077200" cy="4876800"/>
          </a:xfrm>
        </p:spPr>
        <p:txBody>
          <a:bodyPr>
            <a:normAutofit fontScale="77500" lnSpcReduction="20000"/>
          </a:bodyPr>
          <a:lstStyle/>
          <a:p>
            <a:r>
              <a:rPr lang="en-US" dirty="0"/>
              <a:t>In January 1845 the publication of “The Raven” sealed Poe’s fame and made him into a household name</a:t>
            </a:r>
          </a:p>
          <a:p>
            <a:r>
              <a:rPr lang="en-US" dirty="0"/>
              <a:t>At this point the couple lived in NYC and Poe’s lectures would draw large crowds. </a:t>
            </a:r>
          </a:p>
          <a:p>
            <a:r>
              <a:rPr lang="en-US" dirty="0"/>
              <a:t>He published two books, began demanding better pay for his work, and briefly owned his own magazine.</a:t>
            </a:r>
          </a:p>
          <a:p>
            <a:r>
              <a:rPr lang="en-US" dirty="0"/>
              <a:t>The business pursuit failed, and Virginia’s health was declining, leading the couple to move again. </a:t>
            </a:r>
          </a:p>
          <a:p>
            <a:r>
              <a:rPr lang="en-US" dirty="0"/>
              <a:t>In 1846, at the age of twenty-four, Virginia died of tuberculosis. </a:t>
            </a:r>
          </a:p>
          <a:p>
            <a:r>
              <a:rPr lang="en-US" dirty="0"/>
              <a:t>For months after her death, Poe was so heartbroken that he was unable to write. Critics speculated that he would soon be dead, and they were correct. </a:t>
            </a:r>
          </a:p>
        </p:txBody>
      </p:sp>
      <p:sp>
        <p:nvSpPr>
          <p:cNvPr id="4" name="Footer Placeholder 3"/>
          <p:cNvSpPr>
            <a:spLocks noGrp="1"/>
          </p:cNvSpPr>
          <p:nvPr>
            <p:ph type="ftr" sz="quarter" idx="11"/>
          </p:nvPr>
        </p:nvSpPr>
        <p:spPr/>
        <p:txBody>
          <a:bodyPr/>
          <a:lstStyle/>
          <a:p>
            <a:r>
              <a:rPr lang="en-US"/>
              <a:t>Copyright 2017. Aurora Dufort. All rights reserved.</a:t>
            </a:r>
          </a:p>
        </p:txBody>
      </p:sp>
    </p:spTree>
    <p:extLst>
      <p:ext uri="{BB962C8B-B14F-4D97-AF65-F5344CB8AC3E}">
        <p14:creationId xmlns:p14="http://schemas.microsoft.com/office/powerpoint/2010/main" val="35521739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7741</TotalTime>
  <Words>1211</Words>
  <Application>Microsoft Office PowerPoint</Application>
  <PresentationFormat>On-screen Show (4:3)</PresentationFormat>
  <Paragraphs>88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Technic</vt:lpstr>
      <vt:lpstr>Edgar Allan Poe  </vt:lpstr>
      <vt:lpstr>Edgar Allan Poe</vt:lpstr>
      <vt:lpstr>Childhood </vt:lpstr>
      <vt:lpstr>College</vt:lpstr>
      <vt:lpstr>Success and Set-backs</vt:lpstr>
      <vt:lpstr>A New Start in Baltimore</vt:lpstr>
      <vt:lpstr>The Beginning of a Writing Career</vt:lpstr>
      <vt:lpstr>Married Life and Growing Fame</vt:lpstr>
      <vt:lpstr>The Beginning of the End</vt:lpstr>
      <vt:lpstr>The End </vt:lpstr>
      <vt:lpstr>Interesting Facts </vt:lpstr>
      <vt:lpstr>The Poe Toaster</vt:lpstr>
      <vt:lpstr>Poe Today</vt:lpstr>
      <vt:lpstr>More of Poe Today</vt:lpstr>
      <vt:lpstr>Written Response </vt:lpstr>
      <vt:lpstr>References</vt:lpstr>
    </vt:vector>
  </TitlesOfParts>
  <Company>GST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Raven by Edgar Allan Poe</dc:title>
  <dc:creator>user</dc:creator>
  <cp:lastModifiedBy>AcademirMiddleTeach</cp:lastModifiedBy>
  <cp:revision>27</cp:revision>
  <dcterms:created xsi:type="dcterms:W3CDTF">2013-10-30T13:54:55Z</dcterms:created>
  <dcterms:modified xsi:type="dcterms:W3CDTF">2017-10-31T18:04:28Z</dcterms:modified>
</cp:coreProperties>
</file>