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59" r:id="rId7"/>
    <p:sldId id="260"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828"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E1DF2F2-7A89-42A4-9860-2618CB3DEC34}" type="datetimeFigureOut">
              <a:rPr lang="en-US" smtClean="0"/>
              <a:pPr/>
              <a:t>10/24/2017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B9A8BCA-ADC8-4F29-A58C-A757DA6D6206}"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1DF2F2-7A89-42A4-9860-2618CB3DEC34}"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9A8BCA-ADC8-4F29-A58C-A757DA6D62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1DF2F2-7A89-42A4-9860-2618CB3DEC34}"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9A8BCA-ADC8-4F29-A58C-A757DA6D62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E1DF2F2-7A89-42A4-9860-2618CB3DEC34}"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9A8BCA-ADC8-4F29-A58C-A757DA6D620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1DF2F2-7A89-42A4-9860-2618CB3DEC34}" type="datetimeFigureOut">
              <a:rPr lang="en-US" smtClean="0"/>
              <a:pPr/>
              <a:t>10/24/2017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B9A8BCA-ADC8-4F29-A58C-A757DA6D620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E1DF2F2-7A89-42A4-9860-2618CB3DEC34}" type="datetimeFigureOut">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9A8BCA-ADC8-4F29-A58C-A757DA6D620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E1DF2F2-7A89-42A4-9860-2618CB3DEC34}" type="datetimeFigureOut">
              <a:rPr lang="en-US" smtClean="0"/>
              <a:pPr/>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9A8BCA-ADC8-4F29-A58C-A757DA6D620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1DF2F2-7A89-42A4-9860-2618CB3DEC34}" type="datetimeFigureOut">
              <a:rPr lang="en-US" smtClean="0"/>
              <a:pPr/>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9A8BCA-ADC8-4F29-A58C-A757DA6D62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1DF2F2-7A89-42A4-9860-2618CB3DEC34}" type="datetimeFigureOut">
              <a:rPr lang="en-US" smtClean="0"/>
              <a:pPr/>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9A8BCA-ADC8-4F29-A58C-A757DA6D62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1DF2F2-7A89-42A4-9860-2618CB3DEC34}" type="datetimeFigureOut">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9A8BCA-ADC8-4F29-A58C-A757DA6D620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1DF2F2-7A89-42A4-9860-2618CB3DEC34}" type="datetimeFigureOut">
              <a:rPr lang="en-US" smtClean="0"/>
              <a:pPr/>
              <a:t>10/24/2017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B9A8BCA-ADC8-4F29-A58C-A757DA6D6206}"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E1DF2F2-7A89-42A4-9860-2618CB3DEC34}" type="datetimeFigureOut">
              <a:rPr lang="en-US" smtClean="0"/>
              <a:pPr/>
              <a:t>10/24/2017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B9A8BCA-ADC8-4F29-A58C-A757DA6D62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1200" i="1" dirty="0" smtClean="0"/>
              <a:t>Copyright © Patricia Hutchison</a:t>
            </a:r>
            <a:endParaRPr lang="en-US" sz="1200" dirty="0"/>
          </a:p>
        </p:txBody>
      </p:sp>
      <p:sp>
        <p:nvSpPr>
          <p:cNvPr id="2" name="Title 1"/>
          <p:cNvSpPr>
            <a:spLocks noGrp="1"/>
          </p:cNvSpPr>
          <p:nvPr>
            <p:ph type="ctrTitle"/>
          </p:nvPr>
        </p:nvSpPr>
        <p:spPr/>
        <p:txBody>
          <a:bodyPr/>
          <a:lstStyle/>
          <a:p>
            <a:r>
              <a:rPr lang="en-US" dirty="0" smtClean="0"/>
              <a:t>Discovering the Implied Main Idea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sz="quarter" idx="1"/>
          </p:nvPr>
        </p:nvSpPr>
        <p:spPr/>
        <p:txBody>
          <a:bodyPr>
            <a:normAutofit/>
          </a:bodyPr>
          <a:lstStyle/>
          <a:p>
            <a:r>
              <a:rPr lang="en-US" dirty="0" smtClean="0"/>
              <a:t>Topic:</a:t>
            </a:r>
          </a:p>
          <a:p>
            <a:r>
              <a:rPr lang="en-US" dirty="0" smtClean="0"/>
              <a:t>Verb:</a:t>
            </a:r>
          </a:p>
          <a:p>
            <a:r>
              <a:rPr lang="en-US" dirty="0" smtClean="0"/>
              <a:t>What is important about it?</a:t>
            </a:r>
          </a:p>
          <a:p>
            <a:r>
              <a:rPr lang="en-US" dirty="0" smtClean="0"/>
              <a:t>Write your implied main idea sentence.</a:t>
            </a:r>
          </a:p>
          <a:p>
            <a:r>
              <a:rPr lang="en-US" dirty="0" smtClean="0"/>
              <a:t>Put it to the test:</a:t>
            </a:r>
          </a:p>
          <a:p>
            <a:pPr lvl="1"/>
            <a:r>
              <a:rPr lang="en-US" dirty="0" smtClean="0"/>
              <a:t>Is it a general statement?</a:t>
            </a:r>
          </a:p>
          <a:p>
            <a:pPr lvl="1"/>
            <a:r>
              <a:rPr lang="en-US" dirty="0" smtClean="0"/>
              <a:t>Could it act as an umbrella statement for all the other details in the paragraph?</a:t>
            </a:r>
          </a:p>
          <a:p>
            <a:pPr lvl="1"/>
            <a:r>
              <a:rPr lang="en-US" dirty="0" smtClean="0"/>
              <a:t>Could it be written into the paragraph as a topic sentence?</a:t>
            </a:r>
          </a:p>
          <a:p>
            <a:pPr lvl="1"/>
            <a:r>
              <a:rPr lang="en-US" dirty="0" smtClean="0"/>
              <a:t>Is it a complete sentence?</a:t>
            </a:r>
          </a:p>
          <a:p>
            <a:pPr lvl="1"/>
            <a:endParaRPr lang="en-US" dirty="0" smtClean="0"/>
          </a:p>
          <a:p>
            <a:pPr lvl="1"/>
            <a:endParaRPr lang="en-US" dirty="0" smtClean="0"/>
          </a:p>
          <a:p>
            <a:pPr lvl="1"/>
            <a:endParaRPr lang="en-US" dirty="0"/>
          </a:p>
        </p:txBody>
      </p:sp>
      <p:sp>
        <p:nvSpPr>
          <p:cNvPr id="4" name="TextBox 3"/>
          <p:cNvSpPr txBox="1"/>
          <p:nvPr/>
        </p:nvSpPr>
        <p:spPr>
          <a:xfrm>
            <a:off x="5791200" y="6096000"/>
            <a:ext cx="2743200" cy="276999"/>
          </a:xfrm>
          <a:prstGeom prst="rect">
            <a:avLst/>
          </a:prstGeom>
          <a:noFill/>
        </p:spPr>
        <p:txBody>
          <a:bodyPr wrap="square" rtlCol="0">
            <a:spAutoFit/>
          </a:bodyPr>
          <a:lstStyle/>
          <a:p>
            <a:pPr lvl="0" algn="ctr">
              <a:spcBef>
                <a:spcPts val="580"/>
              </a:spcBef>
              <a:buClr>
                <a:srgbClr val="D34817"/>
              </a:buClr>
              <a:buSzPct val="85000"/>
            </a:pPr>
            <a:r>
              <a:rPr lang="en-US" sz="1200" i="1" dirty="0">
                <a:solidFill>
                  <a:srgbClr val="696464"/>
                </a:solidFill>
              </a:rPr>
              <a:t>Copyright © Patricia Hutchison</a:t>
            </a:r>
            <a:endParaRPr lang="en-US" sz="1200" dirty="0">
              <a:solidFill>
                <a:srgbClr val="69646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9"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9"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9" presetClass="entr" presetSubtype="0"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p:cTn id="44"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6" dur="1000"/>
                                        <p:tgtEl>
                                          <p:spTgt spid="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9" presetClass="entr" presetSubtype="0"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p:cTn id="51"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3" dur="1000"/>
                                        <p:tgtEl>
                                          <p:spTgt spid="3">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9" presetClass="entr" presetSubtype="0" fill="hold" nodeType="click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 calcmode="lin" valueType="num">
                                      <p:cBhvr>
                                        <p:cTn id="58" dur="10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60"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t>
            </a:r>
            <a:r>
              <a:rPr lang="en-US" dirty="0" smtClean="0">
                <a:solidFill>
                  <a:srgbClr val="FF0000"/>
                </a:solidFill>
              </a:rPr>
              <a:t>implied</a:t>
            </a:r>
            <a:r>
              <a:rPr lang="en-US" dirty="0" smtClean="0"/>
              <a:t> mean?</a:t>
            </a:r>
            <a:endParaRPr lang="en-US" dirty="0"/>
          </a:p>
        </p:txBody>
      </p:sp>
      <p:sp>
        <p:nvSpPr>
          <p:cNvPr id="3" name="Content Placeholder 2"/>
          <p:cNvSpPr>
            <a:spLocks noGrp="1"/>
          </p:cNvSpPr>
          <p:nvPr>
            <p:ph sz="quarter" idx="1"/>
          </p:nvPr>
        </p:nvSpPr>
        <p:spPr/>
        <p:txBody>
          <a:bodyPr>
            <a:normAutofit/>
          </a:bodyPr>
          <a:lstStyle/>
          <a:p>
            <a:r>
              <a:rPr lang="en-US" sz="4400" dirty="0" smtClean="0"/>
              <a:t>not stated directly in the paragraph</a:t>
            </a:r>
          </a:p>
          <a:p>
            <a:r>
              <a:rPr lang="en-US" sz="4400" dirty="0"/>
              <a:t>s</a:t>
            </a:r>
            <a:r>
              <a:rPr lang="en-US" sz="4400" dirty="0" smtClean="0"/>
              <a:t>uggested by the supporting details</a:t>
            </a:r>
          </a:p>
          <a:p>
            <a:r>
              <a:rPr lang="en-US" sz="4400" dirty="0" smtClean="0"/>
              <a:t>you need to figure it out for yourself</a:t>
            </a:r>
            <a:endParaRPr lang="en-US" sz="4400" dirty="0"/>
          </a:p>
        </p:txBody>
      </p:sp>
      <p:sp>
        <p:nvSpPr>
          <p:cNvPr id="4" name="TextBox 3"/>
          <p:cNvSpPr txBox="1"/>
          <p:nvPr/>
        </p:nvSpPr>
        <p:spPr>
          <a:xfrm>
            <a:off x="5791200" y="6096000"/>
            <a:ext cx="2895600" cy="276999"/>
          </a:xfrm>
          <a:prstGeom prst="rect">
            <a:avLst/>
          </a:prstGeom>
          <a:noFill/>
        </p:spPr>
        <p:txBody>
          <a:bodyPr wrap="square" rtlCol="0">
            <a:spAutoFit/>
          </a:bodyPr>
          <a:lstStyle/>
          <a:p>
            <a:pPr lvl="0" algn="ctr">
              <a:spcBef>
                <a:spcPts val="580"/>
              </a:spcBef>
              <a:buClr>
                <a:srgbClr val="D34817"/>
              </a:buClr>
              <a:buSzPct val="85000"/>
            </a:pPr>
            <a:r>
              <a:rPr lang="en-US" sz="1200" i="1" dirty="0">
                <a:solidFill>
                  <a:srgbClr val="696464"/>
                </a:solidFill>
              </a:rPr>
              <a:t>Copyright © </a:t>
            </a:r>
            <a:r>
              <a:rPr lang="en-US" sz="1200" i="1" dirty="0" smtClean="0">
                <a:solidFill>
                  <a:srgbClr val="696464"/>
                </a:solidFill>
              </a:rPr>
              <a:t>Patricia </a:t>
            </a:r>
            <a:r>
              <a:rPr lang="en-US" sz="1200" i="1" dirty="0">
                <a:solidFill>
                  <a:srgbClr val="696464"/>
                </a:solidFill>
              </a:rPr>
              <a:t>Hutchison</a:t>
            </a:r>
            <a:endParaRPr lang="en-US" sz="1200" dirty="0">
              <a:solidFill>
                <a:srgbClr val="69646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Ask yourself 3 questions as you read:</a:t>
            </a:r>
            <a:endParaRPr lang="en-US" dirty="0"/>
          </a:p>
        </p:txBody>
      </p:sp>
      <p:sp>
        <p:nvSpPr>
          <p:cNvPr id="3" name="Content Placeholder 2"/>
          <p:cNvSpPr>
            <a:spLocks noGrp="1"/>
          </p:cNvSpPr>
          <p:nvPr>
            <p:ph sz="quarter" idx="1"/>
          </p:nvPr>
        </p:nvSpPr>
        <p:spPr/>
        <p:txBody>
          <a:bodyPr>
            <a:noAutofit/>
          </a:bodyPr>
          <a:lstStyle/>
          <a:p>
            <a:r>
              <a:rPr lang="en-US" sz="4000" dirty="0" smtClean="0">
                <a:solidFill>
                  <a:schemeClr val="accent3">
                    <a:lumMod val="75000"/>
                  </a:schemeClr>
                </a:solidFill>
              </a:rPr>
              <a:t>? </a:t>
            </a:r>
            <a:r>
              <a:rPr lang="en-US" sz="3600" dirty="0" smtClean="0"/>
              <a:t>Who or what is the paragraph about? (topic)</a:t>
            </a:r>
          </a:p>
          <a:p>
            <a:r>
              <a:rPr lang="en-US" sz="3600" dirty="0" smtClean="0">
                <a:solidFill>
                  <a:schemeClr val="accent3">
                    <a:lumMod val="75000"/>
                  </a:schemeClr>
                </a:solidFill>
              </a:rPr>
              <a:t>? </a:t>
            </a:r>
            <a:r>
              <a:rPr lang="en-US" sz="3600" dirty="0" smtClean="0"/>
              <a:t>What is the main point the author is trying to make about the topic?</a:t>
            </a:r>
          </a:p>
          <a:p>
            <a:r>
              <a:rPr lang="en-US" sz="3600" dirty="0" smtClean="0">
                <a:solidFill>
                  <a:schemeClr val="accent3">
                    <a:lumMod val="75000"/>
                  </a:schemeClr>
                </a:solidFill>
              </a:rPr>
              <a:t>? </a:t>
            </a:r>
            <a:r>
              <a:rPr lang="en-US" sz="3600" dirty="0" smtClean="0"/>
              <a:t>(once you have a main idea in mind) Do all of the details in the paragraph support the main idea?</a:t>
            </a:r>
            <a:endParaRPr lang="en-US" sz="3600" dirty="0">
              <a:solidFill>
                <a:schemeClr val="accent3">
                  <a:lumMod val="75000"/>
                </a:schemeClr>
              </a:solidFill>
            </a:endParaRPr>
          </a:p>
        </p:txBody>
      </p:sp>
      <p:sp>
        <p:nvSpPr>
          <p:cNvPr id="4" name="TextBox 3"/>
          <p:cNvSpPr txBox="1"/>
          <p:nvPr/>
        </p:nvSpPr>
        <p:spPr>
          <a:xfrm>
            <a:off x="5638800" y="5791200"/>
            <a:ext cx="2743200" cy="276999"/>
          </a:xfrm>
          <a:prstGeom prst="rect">
            <a:avLst/>
          </a:prstGeom>
          <a:noFill/>
        </p:spPr>
        <p:txBody>
          <a:bodyPr wrap="square" rtlCol="0">
            <a:spAutoFit/>
          </a:bodyPr>
          <a:lstStyle/>
          <a:p>
            <a:pPr lvl="0" algn="ctr">
              <a:spcBef>
                <a:spcPts val="580"/>
              </a:spcBef>
              <a:buClr>
                <a:srgbClr val="D34817"/>
              </a:buClr>
              <a:buSzPct val="85000"/>
            </a:pPr>
            <a:r>
              <a:rPr lang="en-US" sz="1200" i="1" dirty="0">
                <a:solidFill>
                  <a:srgbClr val="696464"/>
                </a:solidFill>
              </a:rPr>
              <a:t>Copyright </a:t>
            </a:r>
            <a:r>
              <a:rPr lang="en-US" sz="1200" i="1" dirty="0" smtClean="0">
                <a:solidFill>
                  <a:srgbClr val="696464"/>
                </a:solidFill>
              </a:rPr>
              <a:t>© </a:t>
            </a:r>
            <a:r>
              <a:rPr lang="en-US" sz="1200" i="1" dirty="0">
                <a:solidFill>
                  <a:srgbClr val="696464"/>
                </a:solidFill>
              </a:rPr>
              <a:t>Patricia Hutchison</a:t>
            </a:r>
            <a:endParaRPr lang="en-US" sz="1200" dirty="0">
              <a:solidFill>
                <a:srgbClr val="69646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a:t>
            </a:r>
            <a:r>
              <a:rPr lang="en-US" dirty="0" smtClean="0">
                <a:solidFill>
                  <a:schemeClr val="accent5">
                    <a:lumMod val="75000"/>
                  </a:schemeClr>
                </a:solidFill>
              </a:rPr>
              <a:t>Key Words </a:t>
            </a:r>
            <a:r>
              <a:rPr lang="en-US" dirty="0" smtClean="0"/>
              <a:t>to locate Details</a:t>
            </a:r>
            <a:endParaRPr lang="en-US" dirty="0"/>
          </a:p>
        </p:txBody>
      </p:sp>
      <p:sp>
        <p:nvSpPr>
          <p:cNvPr id="3" name="Content Placeholder 2"/>
          <p:cNvSpPr>
            <a:spLocks noGrp="1"/>
          </p:cNvSpPr>
          <p:nvPr>
            <p:ph sz="quarter" idx="1"/>
          </p:nvPr>
        </p:nvSpPr>
        <p:spPr/>
        <p:txBody>
          <a:bodyPr>
            <a:normAutofit/>
          </a:bodyPr>
          <a:lstStyle/>
          <a:p>
            <a:r>
              <a:rPr lang="en-US" sz="4400" dirty="0" smtClean="0">
                <a:solidFill>
                  <a:schemeClr val="accent5">
                    <a:lumMod val="75000"/>
                  </a:schemeClr>
                </a:solidFill>
              </a:rPr>
              <a:t>First, another, also, finally (number words)</a:t>
            </a:r>
          </a:p>
          <a:p>
            <a:pPr lvl="1"/>
            <a:r>
              <a:rPr lang="en-US" sz="4400" dirty="0" smtClean="0"/>
              <a:t>Will help you find the important details</a:t>
            </a:r>
          </a:p>
          <a:p>
            <a:pPr lvl="1"/>
            <a:r>
              <a:rPr lang="en-US" sz="4400" dirty="0" smtClean="0"/>
              <a:t>Underline them as you read</a:t>
            </a:r>
          </a:p>
        </p:txBody>
      </p:sp>
      <p:sp>
        <p:nvSpPr>
          <p:cNvPr id="4" name="TextBox 3"/>
          <p:cNvSpPr txBox="1"/>
          <p:nvPr/>
        </p:nvSpPr>
        <p:spPr>
          <a:xfrm>
            <a:off x="5638800" y="5791200"/>
            <a:ext cx="2819400" cy="276999"/>
          </a:xfrm>
          <a:prstGeom prst="rect">
            <a:avLst/>
          </a:prstGeom>
          <a:noFill/>
        </p:spPr>
        <p:txBody>
          <a:bodyPr wrap="square" rtlCol="0">
            <a:spAutoFit/>
          </a:bodyPr>
          <a:lstStyle/>
          <a:p>
            <a:pPr lvl="0" algn="ctr">
              <a:spcBef>
                <a:spcPts val="580"/>
              </a:spcBef>
              <a:buClr>
                <a:srgbClr val="D34817"/>
              </a:buClr>
              <a:buSzPct val="85000"/>
            </a:pPr>
            <a:r>
              <a:rPr lang="en-US" sz="1200" i="1" dirty="0">
                <a:solidFill>
                  <a:srgbClr val="696464"/>
                </a:solidFill>
              </a:rPr>
              <a:t>Copyright </a:t>
            </a:r>
            <a:r>
              <a:rPr lang="en-US" sz="1200" i="1" dirty="0" smtClean="0">
                <a:solidFill>
                  <a:srgbClr val="696464"/>
                </a:solidFill>
              </a:rPr>
              <a:t>© </a:t>
            </a:r>
            <a:r>
              <a:rPr lang="en-US" sz="1200" i="1" dirty="0">
                <a:solidFill>
                  <a:srgbClr val="696464"/>
                </a:solidFill>
              </a:rPr>
              <a:t>Patricia Hutchison</a:t>
            </a:r>
            <a:endParaRPr lang="en-US" sz="1200" dirty="0">
              <a:solidFill>
                <a:srgbClr val="69646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Decide</a:t>
            </a:r>
            <a:endParaRPr lang="en-US" dirty="0"/>
          </a:p>
        </p:txBody>
      </p:sp>
      <p:sp>
        <p:nvSpPr>
          <p:cNvPr id="3" name="Content Placeholder 2"/>
          <p:cNvSpPr>
            <a:spLocks noGrp="1"/>
          </p:cNvSpPr>
          <p:nvPr>
            <p:ph sz="quarter" idx="1"/>
          </p:nvPr>
        </p:nvSpPr>
        <p:spPr/>
        <p:txBody>
          <a:bodyPr>
            <a:normAutofit/>
          </a:bodyPr>
          <a:lstStyle/>
          <a:p>
            <a:r>
              <a:rPr lang="en-US" sz="4000" dirty="0" smtClean="0"/>
              <a:t>What do all the details have in common?</a:t>
            </a:r>
          </a:p>
          <a:p>
            <a:r>
              <a:rPr lang="en-US" sz="4000" dirty="0" smtClean="0"/>
              <a:t>What is the writer trying to tell me about?</a:t>
            </a:r>
          </a:p>
          <a:p>
            <a:r>
              <a:rPr lang="en-US" sz="4000" dirty="0" smtClean="0"/>
              <a:t>What is important about it?</a:t>
            </a:r>
          </a:p>
        </p:txBody>
      </p:sp>
      <p:sp>
        <p:nvSpPr>
          <p:cNvPr id="4" name="TextBox 3"/>
          <p:cNvSpPr txBox="1"/>
          <p:nvPr/>
        </p:nvSpPr>
        <p:spPr>
          <a:xfrm>
            <a:off x="6172200" y="5791200"/>
            <a:ext cx="2667000" cy="276999"/>
          </a:xfrm>
          <a:prstGeom prst="rect">
            <a:avLst/>
          </a:prstGeom>
          <a:noFill/>
        </p:spPr>
        <p:txBody>
          <a:bodyPr wrap="square" rtlCol="0">
            <a:spAutoFit/>
          </a:bodyPr>
          <a:lstStyle/>
          <a:p>
            <a:pPr lvl="0" algn="ctr">
              <a:spcBef>
                <a:spcPts val="580"/>
              </a:spcBef>
              <a:buClr>
                <a:srgbClr val="D34817"/>
              </a:buClr>
              <a:buSzPct val="85000"/>
            </a:pPr>
            <a:r>
              <a:rPr lang="en-US" sz="1200" i="1" dirty="0">
                <a:solidFill>
                  <a:srgbClr val="696464"/>
                </a:solidFill>
              </a:rPr>
              <a:t>Copyright </a:t>
            </a:r>
            <a:r>
              <a:rPr lang="en-US" sz="1200" i="1" dirty="0" smtClean="0">
                <a:solidFill>
                  <a:srgbClr val="696464"/>
                </a:solidFill>
              </a:rPr>
              <a:t>© </a:t>
            </a:r>
            <a:r>
              <a:rPr lang="en-US" sz="1200" i="1" dirty="0">
                <a:solidFill>
                  <a:srgbClr val="696464"/>
                </a:solidFill>
              </a:rPr>
              <a:t>Patricia Hutchison</a:t>
            </a:r>
            <a:endParaRPr lang="en-US" sz="1200" dirty="0">
              <a:solidFill>
                <a:srgbClr val="69646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 for Writing a Main Idea</a:t>
            </a:r>
            <a:endParaRPr lang="en-US" dirty="0"/>
          </a:p>
        </p:txBody>
      </p:sp>
      <p:sp>
        <p:nvSpPr>
          <p:cNvPr id="3" name="Content Placeholder 2"/>
          <p:cNvSpPr>
            <a:spLocks noGrp="1"/>
          </p:cNvSpPr>
          <p:nvPr>
            <p:ph sz="quarter" idx="1"/>
          </p:nvPr>
        </p:nvSpPr>
        <p:spPr/>
        <p:txBody>
          <a:bodyPr>
            <a:normAutofit/>
          </a:bodyPr>
          <a:lstStyle/>
          <a:p>
            <a:r>
              <a:rPr lang="en-US" sz="3600" dirty="0" smtClean="0"/>
              <a:t>Once you think you know the main idea, you must write it in a complete sentence:</a:t>
            </a:r>
          </a:p>
          <a:p>
            <a:r>
              <a:rPr lang="en-US" sz="3600" dirty="0" smtClean="0">
                <a:solidFill>
                  <a:schemeClr val="accent4">
                    <a:lumMod val="75000"/>
                  </a:schemeClr>
                </a:solidFill>
              </a:rPr>
              <a:t>Topic + </a:t>
            </a:r>
            <a:r>
              <a:rPr lang="en-US" sz="3600" dirty="0" smtClean="0">
                <a:solidFill>
                  <a:schemeClr val="accent2">
                    <a:lumMod val="75000"/>
                  </a:schemeClr>
                </a:solidFill>
              </a:rPr>
              <a:t>verb</a:t>
            </a:r>
            <a:r>
              <a:rPr lang="en-US" sz="3600" dirty="0" smtClean="0">
                <a:solidFill>
                  <a:schemeClr val="accent4">
                    <a:lumMod val="75000"/>
                  </a:schemeClr>
                </a:solidFill>
              </a:rPr>
              <a:t>+ </a:t>
            </a:r>
            <a:r>
              <a:rPr lang="en-US" sz="3600" dirty="0" smtClean="0">
                <a:solidFill>
                  <a:schemeClr val="accent6">
                    <a:lumMod val="75000"/>
                  </a:schemeClr>
                </a:solidFill>
              </a:rPr>
              <a:t>what is important about it</a:t>
            </a:r>
            <a:r>
              <a:rPr lang="en-US" sz="3600" dirty="0" smtClean="0">
                <a:solidFill>
                  <a:schemeClr val="accent4">
                    <a:lumMod val="75000"/>
                  </a:schemeClr>
                </a:solidFill>
              </a:rPr>
              <a:t>?</a:t>
            </a:r>
          </a:p>
          <a:p>
            <a:pPr lvl="1"/>
            <a:r>
              <a:rPr lang="en-US" sz="3200" dirty="0" smtClean="0"/>
              <a:t>Start with the </a:t>
            </a:r>
            <a:r>
              <a:rPr lang="en-US" sz="3200" dirty="0" smtClean="0">
                <a:solidFill>
                  <a:schemeClr val="accent4">
                    <a:lumMod val="75000"/>
                  </a:schemeClr>
                </a:solidFill>
              </a:rPr>
              <a:t>topic</a:t>
            </a:r>
            <a:r>
              <a:rPr lang="en-US" sz="3200" dirty="0" smtClean="0"/>
              <a:t> of the paragraph</a:t>
            </a:r>
          </a:p>
          <a:p>
            <a:pPr lvl="1"/>
            <a:r>
              <a:rPr lang="en-US" sz="3200" dirty="0" smtClean="0"/>
              <a:t>Next, add a </a:t>
            </a:r>
            <a:r>
              <a:rPr lang="en-US" sz="3200" dirty="0" smtClean="0">
                <a:solidFill>
                  <a:schemeClr val="accent2">
                    <a:lumMod val="75000"/>
                  </a:schemeClr>
                </a:solidFill>
              </a:rPr>
              <a:t>verb</a:t>
            </a:r>
            <a:r>
              <a:rPr lang="en-US" sz="3200" dirty="0" smtClean="0"/>
              <a:t>– what does the topic do?</a:t>
            </a:r>
          </a:p>
          <a:p>
            <a:pPr lvl="1"/>
            <a:r>
              <a:rPr lang="en-US" sz="3200" dirty="0" smtClean="0"/>
              <a:t>Then add</a:t>
            </a:r>
            <a:r>
              <a:rPr lang="en-US" sz="3200" dirty="0">
                <a:solidFill>
                  <a:schemeClr val="accent6">
                    <a:lumMod val="75000"/>
                  </a:schemeClr>
                </a:solidFill>
              </a:rPr>
              <a:t> </a:t>
            </a:r>
            <a:r>
              <a:rPr lang="en-US" sz="3200" dirty="0" smtClean="0">
                <a:solidFill>
                  <a:schemeClr val="accent6">
                    <a:lumMod val="75000"/>
                  </a:schemeClr>
                </a:solidFill>
              </a:rPr>
              <a:t>what </a:t>
            </a:r>
            <a:r>
              <a:rPr lang="en-US" sz="3200" dirty="0">
                <a:solidFill>
                  <a:schemeClr val="accent6">
                    <a:lumMod val="75000"/>
                  </a:schemeClr>
                </a:solidFill>
              </a:rPr>
              <a:t>is important about it</a:t>
            </a:r>
            <a:endParaRPr lang="en-US" sz="3200" dirty="0"/>
          </a:p>
        </p:txBody>
      </p:sp>
      <p:sp>
        <p:nvSpPr>
          <p:cNvPr id="4" name="TextBox 3"/>
          <p:cNvSpPr txBox="1"/>
          <p:nvPr/>
        </p:nvSpPr>
        <p:spPr>
          <a:xfrm>
            <a:off x="5715000" y="5943600"/>
            <a:ext cx="2514600" cy="276999"/>
          </a:xfrm>
          <a:prstGeom prst="rect">
            <a:avLst/>
          </a:prstGeom>
          <a:noFill/>
        </p:spPr>
        <p:txBody>
          <a:bodyPr wrap="square" rtlCol="0">
            <a:spAutoFit/>
          </a:bodyPr>
          <a:lstStyle/>
          <a:p>
            <a:pPr lvl="0" algn="ctr">
              <a:spcBef>
                <a:spcPts val="580"/>
              </a:spcBef>
              <a:buClr>
                <a:srgbClr val="D34817"/>
              </a:buClr>
              <a:buSzPct val="85000"/>
            </a:pPr>
            <a:r>
              <a:rPr lang="en-US" sz="1200" i="1" dirty="0">
                <a:solidFill>
                  <a:srgbClr val="696464"/>
                </a:solidFill>
              </a:rPr>
              <a:t>Copyright © Patricia Hutchison</a:t>
            </a:r>
            <a:endParaRPr lang="en-US" sz="1200" dirty="0">
              <a:solidFill>
                <a:srgbClr val="69646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how to use the formula:</a:t>
            </a:r>
            <a:endParaRPr lang="en-US" dirty="0"/>
          </a:p>
        </p:txBody>
      </p:sp>
      <p:sp>
        <p:nvSpPr>
          <p:cNvPr id="3" name="Content Placeholder 2"/>
          <p:cNvSpPr>
            <a:spLocks noGrp="1"/>
          </p:cNvSpPr>
          <p:nvPr>
            <p:ph sz="quarter" idx="1"/>
          </p:nvPr>
        </p:nvSpPr>
        <p:spPr/>
        <p:txBody>
          <a:bodyPr>
            <a:noAutofit/>
          </a:bodyPr>
          <a:lstStyle/>
          <a:p>
            <a:r>
              <a:rPr lang="en-US" sz="3600" dirty="0" smtClean="0">
                <a:solidFill>
                  <a:schemeClr val="accent4">
                    <a:lumMod val="75000"/>
                  </a:schemeClr>
                </a:solidFill>
              </a:rPr>
              <a:t>Topic + </a:t>
            </a:r>
            <a:r>
              <a:rPr lang="en-US" sz="3600" dirty="0" smtClean="0">
                <a:solidFill>
                  <a:schemeClr val="accent2">
                    <a:lumMod val="75000"/>
                  </a:schemeClr>
                </a:solidFill>
              </a:rPr>
              <a:t>verb</a:t>
            </a:r>
            <a:r>
              <a:rPr lang="en-US" sz="3600" dirty="0" smtClean="0">
                <a:solidFill>
                  <a:schemeClr val="accent4">
                    <a:lumMod val="75000"/>
                  </a:schemeClr>
                </a:solidFill>
              </a:rPr>
              <a:t>+  </a:t>
            </a:r>
            <a:r>
              <a:rPr lang="en-US" sz="3600" dirty="0" smtClean="0">
                <a:solidFill>
                  <a:schemeClr val="accent6">
                    <a:lumMod val="75000"/>
                  </a:schemeClr>
                </a:solidFill>
              </a:rPr>
              <a:t>what is important about it?</a:t>
            </a:r>
          </a:p>
          <a:p>
            <a:r>
              <a:rPr lang="en-US" sz="4000" dirty="0" smtClean="0"/>
              <a:t>Trees (</a:t>
            </a:r>
            <a:r>
              <a:rPr lang="en-US" sz="4000" dirty="0" smtClean="0">
                <a:solidFill>
                  <a:schemeClr val="accent4">
                    <a:lumMod val="75000"/>
                  </a:schemeClr>
                </a:solidFill>
              </a:rPr>
              <a:t>topic</a:t>
            </a:r>
            <a:r>
              <a:rPr lang="en-US" sz="4000" dirty="0" smtClean="0"/>
              <a:t>) give off (</a:t>
            </a:r>
            <a:r>
              <a:rPr lang="en-US" sz="4000" dirty="0" smtClean="0">
                <a:solidFill>
                  <a:schemeClr val="accent2">
                    <a:lumMod val="75000"/>
                  </a:schemeClr>
                </a:solidFill>
              </a:rPr>
              <a:t>verb</a:t>
            </a:r>
            <a:r>
              <a:rPr lang="en-US" sz="4000" dirty="0" smtClean="0"/>
              <a:t>) oxygen. (</a:t>
            </a:r>
            <a:r>
              <a:rPr lang="en-US" sz="4000" dirty="0" smtClean="0">
                <a:solidFill>
                  <a:schemeClr val="accent6">
                    <a:lumMod val="75000"/>
                  </a:schemeClr>
                </a:solidFill>
              </a:rPr>
              <a:t>what about it</a:t>
            </a:r>
            <a:r>
              <a:rPr lang="en-US" sz="4000" dirty="0" smtClean="0"/>
              <a:t>)</a:t>
            </a:r>
          </a:p>
          <a:p>
            <a:r>
              <a:rPr lang="en-US" sz="4400" dirty="0" smtClean="0">
                <a:solidFill>
                  <a:schemeClr val="accent4">
                    <a:lumMod val="75000"/>
                  </a:schemeClr>
                </a:solidFill>
              </a:rPr>
              <a:t>Students  </a:t>
            </a:r>
            <a:r>
              <a:rPr lang="en-US" sz="4400" dirty="0" smtClean="0">
                <a:solidFill>
                  <a:schemeClr val="accent2">
                    <a:lumMod val="75000"/>
                  </a:schemeClr>
                </a:solidFill>
              </a:rPr>
              <a:t>often ask </a:t>
            </a:r>
            <a:r>
              <a:rPr lang="en-US" sz="4400" dirty="0" smtClean="0">
                <a:solidFill>
                  <a:schemeClr val="accent6">
                    <a:lumMod val="75000"/>
                  </a:schemeClr>
                </a:solidFill>
              </a:rPr>
              <a:t> important questions.</a:t>
            </a:r>
          </a:p>
        </p:txBody>
      </p:sp>
      <p:sp>
        <p:nvSpPr>
          <p:cNvPr id="4" name="TextBox 3"/>
          <p:cNvSpPr txBox="1"/>
          <p:nvPr/>
        </p:nvSpPr>
        <p:spPr>
          <a:xfrm>
            <a:off x="6019800" y="6172200"/>
            <a:ext cx="2590800" cy="276999"/>
          </a:xfrm>
          <a:prstGeom prst="rect">
            <a:avLst/>
          </a:prstGeom>
          <a:noFill/>
        </p:spPr>
        <p:txBody>
          <a:bodyPr wrap="square" rtlCol="0">
            <a:spAutoFit/>
          </a:bodyPr>
          <a:lstStyle/>
          <a:p>
            <a:pPr lvl="0" algn="ctr">
              <a:spcBef>
                <a:spcPts val="580"/>
              </a:spcBef>
              <a:buClr>
                <a:srgbClr val="D34817"/>
              </a:buClr>
              <a:buSzPct val="85000"/>
            </a:pPr>
            <a:r>
              <a:rPr lang="en-US" sz="1200" i="1" dirty="0">
                <a:solidFill>
                  <a:srgbClr val="696464"/>
                </a:solidFill>
              </a:rPr>
              <a:t>Copyright © Patricia Hutchison</a:t>
            </a:r>
            <a:endParaRPr lang="en-US" sz="1200" dirty="0">
              <a:solidFill>
                <a:srgbClr val="69646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 it to the TEST</a:t>
            </a:r>
            <a:endParaRPr lang="en-US" dirty="0"/>
          </a:p>
        </p:txBody>
      </p:sp>
      <p:sp>
        <p:nvSpPr>
          <p:cNvPr id="3" name="Content Placeholder 2"/>
          <p:cNvSpPr>
            <a:spLocks noGrp="1"/>
          </p:cNvSpPr>
          <p:nvPr>
            <p:ph sz="quarter" idx="1"/>
          </p:nvPr>
        </p:nvSpPr>
        <p:spPr/>
        <p:txBody>
          <a:bodyPr>
            <a:normAutofit/>
          </a:bodyPr>
          <a:lstStyle/>
          <a:p>
            <a:r>
              <a:rPr lang="en-US" sz="3600" dirty="0" smtClean="0"/>
              <a:t>Is it a general statement?</a:t>
            </a:r>
          </a:p>
          <a:p>
            <a:r>
              <a:rPr lang="en-US" sz="3600" dirty="0" smtClean="0"/>
              <a:t>Could it act as an </a:t>
            </a:r>
            <a:r>
              <a:rPr lang="en-US" sz="3600" dirty="0" smtClean="0">
                <a:solidFill>
                  <a:schemeClr val="accent4">
                    <a:lumMod val="75000"/>
                  </a:schemeClr>
                </a:solidFill>
              </a:rPr>
              <a:t>umbrella</a:t>
            </a:r>
            <a:r>
              <a:rPr lang="en-US" sz="3600" dirty="0" smtClean="0"/>
              <a:t> for ALL the details in the paragraph?</a:t>
            </a:r>
          </a:p>
          <a:p>
            <a:r>
              <a:rPr lang="en-US" sz="3600" dirty="0" smtClean="0"/>
              <a:t>Could it be written in the paragraph as a topic sentence (main idea)?</a:t>
            </a:r>
          </a:p>
          <a:p>
            <a:r>
              <a:rPr lang="en-US" sz="3600" dirty="0" smtClean="0"/>
              <a:t>Is it a complete sentence?</a:t>
            </a:r>
          </a:p>
          <a:p>
            <a:r>
              <a:rPr lang="en-US" sz="3600" dirty="0" smtClean="0"/>
              <a:t>Does it follow the formula?</a:t>
            </a:r>
            <a:endParaRPr lang="en-US" sz="3600" dirty="0"/>
          </a:p>
        </p:txBody>
      </p:sp>
      <p:sp>
        <p:nvSpPr>
          <p:cNvPr id="4" name="TextBox 3"/>
          <p:cNvSpPr txBox="1"/>
          <p:nvPr/>
        </p:nvSpPr>
        <p:spPr>
          <a:xfrm>
            <a:off x="5715000" y="6172200"/>
            <a:ext cx="2895600" cy="276999"/>
          </a:xfrm>
          <a:prstGeom prst="rect">
            <a:avLst/>
          </a:prstGeom>
          <a:noFill/>
        </p:spPr>
        <p:txBody>
          <a:bodyPr wrap="square" rtlCol="0">
            <a:spAutoFit/>
          </a:bodyPr>
          <a:lstStyle/>
          <a:p>
            <a:pPr lvl="0" algn="ctr">
              <a:spcBef>
                <a:spcPts val="580"/>
              </a:spcBef>
              <a:buClr>
                <a:srgbClr val="D34817"/>
              </a:buClr>
              <a:buSzPct val="85000"/>
            </a:pPr>
            <a:r>
              <a:rPr lang="en-US" sz="1200" i="1" dirty="0">
                <a:solidFill>
                  <a:srgbClr val="696464"/>
                </a:solidFill>
              </a:rPr>
              <a:t>Copyright © Patricia Hutchison</a:t>
            </a:r>
            <a:endParaRPr lang="en-US" sz="1200" dirty="0">
              <a:solidFill>
                <a:srgbClr val="69646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sz="quarter" idx="1"/>
          </p:nvPr>
        </p:nvSpPr>
        <p:spPr/>
        <p:txBody>
          <a:bodyPr>
            <a:normAutofit lnSpcReduction="10000"/>
          </a:bodyPr>
          <a:lstStyle/>
          <a:p>
            <a:r>
              <a:rPr lang="en-US" sz="2400" b="1" dirty="0" smtClean="0"/>
              <a:t>Use the formula to write an implied main idea for this paragraph:</a:t>
            </a:r>
          </a:p>
          <a:p>
            <a:pPr lvl="1"/>
            <a:r>
              <a:rPr lang="en-US" dirty="0" smtClean="0"/>
              <a:t>Using your senses is called observation. Use your sense of sight to look up into the sky.  Notice what color it is. Do you see the sun shining?  Are there clouds in the sky?  Your sense of sight can also tell you about the wind.  Look at the trees, are they standing tall, or bending over?   Your sense of hearing can also tell you how hard the wind is blowing.  If it is blowing hard, you might start to feel cool.  A storm may be blowing  your way.  Your ears might hear thunder, even if you don’t see any lightning.  Heavy rain, hail, and sleet make noise as they hit the roof or your window. What can your sense of touch tell you?  You can feel the air.  Is it warm or cold? </a:t>
            </a:r>
          </a:p>
          <a:p>
            <a:pPr lvl="1"/>
            <a:endParaRPr lang="en-US" dirty="0" smtClean="0"/>
          </a:p>
          <a:p>
            <a:pPr lvl="1"/>
            <a:endParaRPr lang="en-US" dirty="0" smtClean="0"/>
          </a:p>
          <a:p>
            <a:pPr lvl="1"/>
            <a:endParaRPr lang="en-US" dirty="0"/>
          </a:p>
        </p:txBody>
      </p:sp>
      <p:sp>
        <p:nvSpPr>
          <p:cNvPr id="4" name="TextBox 3"/>
          <p:cNvSpPr txBox="1"/>
          <p:nvPr/>
        </p:nvSpPr>
        <p:spPr>
          <a:xfrm>
            <a:off x="5257800" y="6019800"/>
            <a:ext cx="3124200" cy="276999"/>
          </a:xfrm>
          <a:prstGeom prst="rect">
            <a:avLst/>
          </a:prstGeom>
          <a:noFill/>
        </p:spPr>
        <p:txBody>
          <a:bodyPr wrap="square" rtlCol="0">
            <a:spAutoFit/>
          </a:bodyPr>
          <a:lstStyle/>
          <a:p>
            <a:pPr lvl="0" algn="ctr">
              <a:spcBef>
                <a:spcPts val="580"/>
              </a:spcBef>
              <a:buClr>
                <a:srgbClr val="D34817"/>
              </a:buClr>
              <a:buSzPct val="85000"/>
            </a:pPr>
            <a:r>
              <a:rPr lang="en-US" sz="1200" i="1" dirty="0">
                <a:solidFill>
                  <a:srgbClr val="696464"/>
                </a:solidFill>
              </a:rPr>
              <a:t>Copyright © Patricia Hutchison</a:t>
            </a:r>
            <a:endParaRPr lang="en-US" sz="1200" dirty="0">
              <a:solidFill>
                <a:srgbClr val="69646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63</TotalTime>
  <Words>569</Words>
  <Application>Microsoft Office PowerPoint</Application>
  <PresentationFormat>On-screen Show (4:3)</PresentationFormat>
  <Paragraphs>58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Discovering the Implied Main Idea</vt:lpstr>
      <vt:lpstr>What does implied mean?</vt:lpstr>
      <vt:lpstr>Ask yourself 3 questions as you read:</vt:lpstr>
      <vt:lpstr>Use Key Words to locate Details</vt:lpstr>
      <vt:lpstr>Decide</vt:lpstr>
      <vt:lpstr>Formula for Writing a Main Idea</vt:lpstr>
      <vt:lpstr>Examples of how to use the formula:</vt:lpstr>
      <vt:lpstr>Put it to the TEST</vt:lpstr>
      <vt:lpstr>Practice:</vt:lpstr>
      <vt:lpstr>Practice</vt:lpstr>
    </vt:vector>
  </TitlesOfParts>
  <Company>YTC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creator>YTC</dc:creator>
  <cp:lastModifiedBy>AcademirMiddleTeach</cp:lastModifiedBy>
  <cp:revision>17</cp:revision>
  <dcterms:created xsi:type="dcterms:W3CDTF">2011-02-10T18:48:32Z</dcterms:created>
  <dcterms:modified xsi:type="dcterms:W3CDTF">2017-10-24T11:04:56Z</dcterms:modified>
</cp:coreProperties>
</file>