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sldIdLst>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10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37DD4EB-E7BD-47EF-A2D1-8F9ACBBA40EF}"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CE806-FF2D-4385-93E0-7B8C1857860D}" type="slidenum">
              <a:rPr lang="en-US" smtClean="0"/>
              <a:t>‹#›</a:t>
            </a:fld>
            <a:endParaRPr lang="en-US"/>
          </a:p>
        </p:txBody>
      </p:sp>
    </p:spTree>
    <p:extLst>
      <p:ext uri="{BB962C8B-B14F-4D97-AF65-F5344CB8AC3E}">
        <p14:creationId xmlns:p14="http://schemas.microsoft.com/office/powerpoint/2010/main" val="1316608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7DD4EB-E7BD-47EF-A2D1-8F9ACBBA40EF}"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CE806-FF2D-4385-93E0-7B8C1857860D}" type="slidenum">
              <a:rPr lang="en-US" smtClean="0"/>
              <a:t>‹#›</a:t>
            </a:fld>
            <a:endParaRPr lang="en-US"/>
          </a:p>
        </p:txBody>
      </p:sp>
    </p:spTree>
    <p:extLst>
      <p:ext uri="{BB962C8B-B14F-4D97-AF65-F5344CB8AC3E}">
        <p14:creationId xmlns:p14="http://schemas.microsoft.com/office/powerpoint/2010/main" val="1894775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7DD4EB-E7BD-47EF-A2D1-8F9ACBBA40EF}"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CE806-FF2D-4385-93E0-7B8C1857860D}" type="slidenum">
              <a:rPr lang="en-US" smtClean="0"/>
              <a:t>‹#›</a:t>
            </a:fld>
            <a:endParaRPr lang="en-US"/>
          </a:p>
        </p:txBody>
      </p:sp>
    </p:spTree>
    <p:extLst>
      <p:ext uri="{BB962C8B-B14F-4D97-AF65-F5344CB8AC3E}">
        <p14:creationId xmlns:p14="http://schemas.microsoft.com/office/powerpoint/2010/main" val="3295013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7DD4EB-E7BD-47EF-A2D1-8F9ACBBA40EF}"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CE806-FF2D-4385-93E0-7B8C1857860D}" type="slidenum">
              <a:rPr lang="en-US" smtClean="0"/>
              <a:t>‹#›</a:t>
            </a:fld>
            <a:endParaRPr lang="en-US"/>
          </a:p>
        </p:txBody>
      </p:sp>
    </p:spTree>
    <p:extLst>
      <p:ext uri="{BB962C8B-B14F-4D97-AF65-F5344CB8AC3E}">
        <p14:creationId xmlns:p14="http://schemas.microsoft.com/office/powerpoint/2010/main" val="1950911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7DD4EB-E7BD-47EF-A2D1-8F9ACBBA40EF}"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CE806-FF2D-4385-93E0-7B8C1857860D}" type="slidenum">
              <a:rPr lang="en-US" smtClean="0"/>
              <a:t>‹#›</a:t>
            </a:fld>
            <a:endParaRPr lang="en-US"/>
          </a:p>
        </p:txBody>
      </p:sp>
    </p:spTree>
    <p:extLst>
      <p:ext uri="{BB962C8B-B14F-4D97-AF65-F5344CB8AC3E}">
        <p14:creationId xmlns:p14="http://schemas.microsoft.com/office/powerpoint/2010/main" val="1605364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7DD4EB-E7BD-47EF-A2D1-8F9ACBBA40EF}"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CE806-FF2D-4385-93E0-7B8C1857860D}" type="slidenum">
              <a:rPr lang="en-US" smtClean="0"/>
              <a:t>‹#›</a:t>
            </a:fld>
            <a:endParaRPr lang="en-US"/>
          </a:p>
        </p:txBody>
      </p:sp>
    </p:spTree>
    <p:extLst>
      <p:ext uri="{BB962C8B-B14F-4D97-AF65-F5344CB8AC3E}">
        <p14:creationId xmlns:p14="http://schemas.microsoft.com/office/powerpoint/2010/main" val="2174435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7DD4EB-E7BD-47EF-A2D1-8F9ACBBA40EF}" type="datetimeFigureOut">
              <a:rPr lang="en-US" smtClean="0"/>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9CE806-FF2D-4385-93E0-7B8C1857860D}" type="slidenum">
              <a:rPr lang="en-US" smtClean="0"/>
              <a:t>‹#›</a:t>
            </a:fld>
            <a:endParaRPr lang="en-US"/>
          </a:p>
        </p:txBody>
      </p:sp>
    </p:spTree>
    <p:extLst>
      <p:ext uri="{BB962C8B-B14F-4D97-AF65-F5344CB8AC3E}">
        <p14:creationId xmlns:p14="http://schemas.microsoft.com/office/powerpoint/2010/main" val="1169835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7DD4EB-E7BD-47EF-A2D1-8F9ACBBA40EF}" type="datetimeFigureOut">
              <a:rPr lang="en-US" smtClean="0"/>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9CE806-FF2D-4385-93E0-7B8C1857860D}" type="slidenum">
              <a:rPr lang="en-US" smtClean="0"/>
              <a:t>‹#›</a:t>
            </a:fld>
            <a:endParaRPr lang="en-US"/>
          </a:p>
        </p:txBody>
      </p:sp>
    </p:spTree>
    <p:extLst>
      <p:ext uri="{BB962C8B-B14F-4D97-AF65-F5344CB8AC3E}">
        <p14:creationId xmlns:p14="http://schemas.microsoft.com/office/powerpoint/2010/main" val="3754500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7DD4EB-E7BD-47EF-A2D1-8F9ACBBA40EF}" type="datetimeFigureOut">
              <a:rPr lang="en-US" smtClean="0"/>
              <a:t>10/24/2017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9CE806-FF2D-4385-93E0-7B8C1857860D}" type="slidenum">
              <a:rPr lang="en-US" smtClean="0"/>
              <a:t>‹#›</a:t>
            </a:fld>
            <a:endParaRPr lang="en-US"/>
          </a:p>
        </p:txBody>
      </p:sp>
      <p:sp>
        <p:nvSpPr>
          <p:cNvPr id="5" name="Rectangle 4"/>
          <p:cNvSpPr/>
          <p:nvPr userDrawn="1"/>
        </p:nvSpPr>
        <p:spPr>
          <a:xfrm>
            <a:off x="12401958" y="10886"/>
            <a:ext cx="1853340" cy="6847114"/>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Edit the text with your own short phrase.</a:t>
            </a:r>
            <a:r>
              <a:rPr lang="en-US" sz="1600" baseline="0" dirty="0" smtClean="0">
                <a:solidFill>
                  <a:prstClr val="white">
                    <a:lumMod val="50000"/>
                  </a:prstClr>
                </a:solidFill>
                <a:latin typeface="Calibri Light" panose="020F0302020204030204" pitchFamily="34" charset="0"/>
                <a:cs typeface="Calibri" panose="020F0502020204030204" pitchFamily="34" charset="0"/>
              </a:rPr>
              <a:t> Move the sparkles as you like.</a:t>
            </a:r>
            <a:endParaRPr lang="en-US" sz="1600" dirty="0" smtClean="0">
              <a:solidFill>
                <a:prstClr val="white">
                  <a:lumMod val="50000"/>
                </a:prstClr>
              </a:solidFill>
              <a:latin typeface="Calibri Light" panose="020F0302020204030204" pitchFamily="34" charset="0"/>
              <a:cs typeface="Calibri" panose="020F0502020204030204" pitchFamily="34" charset="0"/>
            </a:endParaRPr>
          </a:p>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The animation is already done for you; just copy and paste the slide into your existing presentation. </a:t>
            </a:r>
          </a:p>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Note: This</a:t>
            </a:r>
            <a:r>
              <a:rPr lang="en-US" sz="1600" baseline="0" dirty="0" smtClean="0">
                <a:solidFill>
                  <a:prstClr val="white">
                    <a:lumMod val="50000"/>
                  </a:prstClr>
                </a:solidFill>
                <a:latin typeface="Calibri Light" panose="020F0302020204030204" pitchFamily="34" charset="0"/>
                <a:cs typeface="Calibri" panose="020F0502020204030204" pitchFamily="34" charset="0"/>
              </a:rPr>
              <a:t> animation looks best on a dark background.</a:t>
            </a:r>
            <a:endParaRPr lang="en-US" sz="1600" dirty="0" smtClean="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481034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7DD4EB-E7BD-47EF-A2D1-8F9ACBBA40EF}"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CE806-FF2D-4385-93E0-7B8C1857860D}" type="slidenum">
              <a:rPr lang="en-US" smtClean="0"/>
              <a:t>‹#›</a:t>
            </a:fld>
            <a:endParaRPr lang="en-US"/>
          </a:p>
        </p:txBody>
      </p:sp>
    </p:spTree>
    <p:extLst>
      <p:ext uri="{BB962C8B-B14F-4D97-AF65-F5344CB8AC3E}">
        <p14:creationId xmlns:p14="http://schemas.microsoft.com/office/powerpoint/2010/main" val="4267112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7DD4EB-E7BD-47EF-A2D1-8F9ACBBA40EF}"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CE806-FF2D-4385-93E0-7B8C1857860D}" type="slidenum">
              <a:rPr lang="en-US" smtClean="0"/>
              <a:t>‹#›</a:t>
            </a:fld>
            <a:endParaRPr lang="en-US"/>
          </a:p>
        </p:txBody>
      </p:sp>
    </p:spTree>
    <p:extLst>
      <p:ext uri="{BB962C8B-B14F-4D97-AF65-F5344CB8AC3E}">
        <p14:creationId xmlns:p14="http://schemas.microsoft.com/office/powerpoint/2010/main" val="906695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7DD4EB-E7BD-47EF-A2D1-8F9ACBBA40EF}" type="datetimeFigureOut">
              <a:rPr lang="en-US" smtClean="0"/>
              <a:t>10/24/2017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9CE806-FF2D-4385-93E0-7B8C1857860D}" type="slidenum">
              <a:rPr lang="en-US" smtClean="0"/>
              <a:t>‹#›</a:t>
            </a:fld>
            <a:endParaRPr lang="en-US"/>
          </a:p>
        </p:txBody>
      </p:sp>
    </p:spTree>
    <p:extLst>
      <p:ext uri="{BB962C8B-B14F-4D97-AF65-F5344CB8AC3E}">
        <p14:creationId xmlns:p14="http://schemas.microsoft.com/office/powerpoint/2010/main" val="26878791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3670" y="2457526"/>
            <a:ext cx="10243930" cy="1850261"/>
          </a:xfrm>
          <a:prstGeom prst="rect">
            <a:avLst/>
          </a:prstGeom>
          <a:noFill/>
        </p:spPr>
        <p:txBody>
          <a:bodyPr wrap="none" rtlCol="0">
            <a:noAutofit/>
            <a:scene3d>
              <a:camera prst="orthographicFront"/>
              <a:lightRig rig="threePt" dir="t"/>
            </a:scene3d>
            <a:sp3d extrusionH="57150">
              <a:bevelT w="38100" h="38100"/>
            </a:sp3d>
          </a:bodyPr>
          <a:lstStyle/>
          <a:p>
            <a:pPr algn="ctr"/>
            <a:r>
              <a:rPr lang="en-US" sz="7200" cap="all" dirty="0" smtClean="0">
                <a:gradFill flip="none" rotWithShape="1">
                  <a:gsLst>
                    <a:gs pos="0">
                      <a:srgbClr val="03D4A8"/>
                    </a:gs>
                    <a:gs pos="25000">
                      <a:srgbClr val="21D6E0"/>
                    </a:gs>
                    <a:gs pos="75000">
                      <a:srgbClr val="0087E6"/>
                    </a:gs>
                    <a:gs pos="100000">
                      <a:srgbClr val="005CBF"/>
                    </a:gs>
                  </a:gsLst>
                  <a:lin ang="16200000" scaled="1"/>
                  <a:tileRect/>
                </a:gradFill>
                <a:effectLst>
                  <a:reflection blurRad="6350" stA="55000" endA="300" endPos="45500" dir="5400000" sy="-100000" algn="bl" rotWithShape="0"/>
                </a:effectLst>
                <a:latin typeface="Franklin Gothic Heavy" pitchFamily="34" charset="0"/>
              </a:rPr>
              <a:t>Finding the Main Idea</a:t>
            </a:r>
            <a:endParaRPr lang="en-US" sz="7200" cap="all" dirty="0">
              <a:gradFill flip="none" rotWithShape="1">
                <a:gsLst>
                  <a:gs pos="0">
                    <a:srgbClr val="03D4A8"/>
                  </a:gs>
                  <a:gs pos="25000">
                    <a:srgbClr val="21D6E0"/>
                  </a:gs>
                  <a:gs pos="75000">
                    <a:srgbClr val="0087E6"/>
                  </a:gs>
                  <a:gs pos="100000">
                    <a:srgbClr val="005CBF"/>
                  </a:gs>
                </a:gsLst>
                <a:lin ang="16200000" scaled="1"/>
                <a:tileRect/>
              </a:gradFill>
              <a:effectLst>
                <a:reflection blurRad="6350" stA="55000" endA="300" endPos="45500" dir="5400000" sy="-100000" algn="bl" rotWithShape="0"/>
              </a:effectLst>
              <a:latin typeface="Franklin Gothic Heavy" pitchFamily="34" charset="0"/>
            </a:endParaRPr>
          </a:p>
        </p:txBody>
      </p:sp>
      <p:sp>
        <p:nvSpPr>
          <p:cNvPr id="3" name="4-Point Star 2"/>
          <p:cNvSpPr/>
          <p:nvPr/>
        </p:nvSpPr>
        <p:spPr>
          <a:xfrm rot="890656">
            <a:off x="3301391" y="2573124"/>
            <a:ext cx="469894" cy="469894"/>
          </a:xfrm>
          <a:prstGeom prst="star4">
            <a:avLst>
              <a:gd name="adj" fmla="val 6656"/>
            </a:avLst>
          </a:prstGeom>
          <a:gradFill flip="none" rotWithShape="1">
            <a:gsLst>
              <a:gs pos="0">
                <a:srgbClr val="FFFFFF"/>
              </a:gs>
              <a:gs pos="63000">
                <a:srgbClr val="FFFFFF">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4-Point Star 3"/>
          <p:cNvSpPr/>
          <p:nvPr/>
        </p:nvSpPr>
        <p:spPr>
          <a:xfrm rot="890656">
            <a:off x="6477078" y="2496571"/>
            <a:ext cx="350459" cy="350459"/>
          </a:xfrm>
          <a:prstGeom prst="star4">
            <a:avLst>
              <a:gd name="adj" fmla="val 6656"/>
            </a:avLst>
          </a:prstGeom>
          <a:gradFill flip="none" rotWithShape="1">
            <a:gsLst>
              <a:gs pos="0">
                <a:srgbClr val="FFFFFF"/>
              </a:gs>
              <a:gs pos="63000">
                <a:srgbClr val="FFFFFF">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4-Point Star 4"/>
          <p:cNvSpPr/>
          <p:nvPr/>
        </p:nvSpPr>
        <p:spPr>
          <a:xfrm rot="890656">
            <a:off x="7306841" y="3011068"/>
            <a:ext cx="266972" cy="266972"/>
          </a:xfrm>
          <a:prstGeom prst="star4">
            <a:avLst>
              <a:gd name="adj" fmla="val 6656"/>
            </a:avLst>
          </a:prstGeom>
          <a:gradFill flip="none" rotWithShape="1">
            <a:gsLst>
              <a:gs pos="0">
                <a:srgbClr val="FFFFFF"/>
              </a:gs>
              <a:gs pos="63000">
                <a:srgbClr val="FFFFFF">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4-Point Star 5"/>
          <p:cNvSpPr/>
          <p:nvPr/>
        </p:nvSpPr>
        <p:spPr>
          <a:xfrm rot="890656">
            <a:off x="4353654" y="3189657"/>
            <a:ext cx="321693" cy="321693"/>
          </a:xfrm>
          <a:prstGeom prst="star4">
            <a:avLst>
              <a:gd name="adj" fmla="val 6656"/>
            </a:avLst>
          </a:prstGeom>
          <a:gradFill flip="none" rotWithShape="1">
            <a:gsLst>
              <a:gs pos="0">
                <a:srgbClr val="FFFFFF"/>
              </a:gs>
              <a:gs pos="63000">
                <a:srgbClr val="FFFFFF">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4-Point Star 6"/>
          <p:cNvSpPr/>
          <p:nvPr/>
        </p:nvSpPr>
        <p:spPr>
          <a:xfrm rot="890656">
            <a:off x="5000960" y="2586736"/>
            <a:ext cx="321693" cy="321693"/>
          </a:xfrm>
          <a:prstGeom prst="star4">
            <a:avLst>
              <a:gd name="adj" fmla="val 6656"/>
            </a:avLst>
          </a:prstGeom>
          <a:gradFill flip="none" rotWithShape="1">
            <a:gsLst>
              <a:gs pos="0">
                <a:srgbClr val="FFFFFF"/>
              </a:gs>
              <a:gs pos="63000">
                <a:srgbClr val="FFFFFF">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993399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style.rotation</p:attrName>
                                        </p:attrNameLst>
                                      </p:cBhvr>
                                      <p:tavLst>
                                        <p:tav tm="0">
                                          <p:val>
                                            <p:fltVal val="90"/>
                                          </p:val>
                                        </p:tav>
                                        <p:tav tm="100000">
                                          <p:val>
                                            <p:fltVal val="0"/>
                                          </p:val>
                                        </p:tav>
                                      </p:tavLst>
                                    </p:anim>
                                    <p:animEffect transition="in" filter="fade">
                                      <p:cBhvr>
                                        <p:cTn id="10" dur="500"/>
                                        <p:tgtEl>
                                          <p:spTgt spid="3"/>
                                        </p:tgtEl>
                                      </p:cBhvr>
                                    </p:animEffect>
                                  </p:childTnLst>
                                </p:cTn>
                              </p:par>
                              <p:par>
                                <p:cTn id="11" presetID="31" presetClass="exit" presetSubtype="0" fill="hold" grpId="1" nodeType="withEffect">
                                  <p:stCondLst>
                                    <p:cond delay="700"/>
                                  </p:stCondLst>
                                  <p:iterate type="lt">
                                    <p:tmPct val="5000"/>
                                  </p:iterate>
                                  <p:childTnLst>
                                    <p:anim calcmode="lin" valueType="num">
                                      <p:cBhvr>
                                        <p:cTn id="12" dur="500"/>
                                        <p:tgtEl>
                                          <p:spTgt spid="3"/>
                                        </p:tgtEl>
                                        <p:attrNameLst>
                                          <p:attrName>ppt_w</p:attrName>
                                        </p:attrNameLst>
                                      </p:cBhvr>
                                      <p:tavLst>
                                        <p:tav tm="0">
                                          <p:val>
                                            <p:strVal val="ppt_w"/>
                                          </p:val>
                                        </p:tav>
                                        <p:tav tm="100000">
                                          <p:val>
                                            <p:fltVal val="0"/>
                                          </p:val>
                                        </p:tav>
                                      </p:tavLst>
                                    </p:anim>
                                    <p:anim calcmode="lin" valueType="num">
                                      <p:cBhvr>
                                        <p:cTn id="13" dur="500"/>
                                        <p:tgtEl>
                                          <p:spTgt spid="3"/>
                                        </p:tgtEl>
                                        <p:attrNameLst>
                                          <p:attrName>ppt_h</p:attrName>
                                        </p:attrNameLst>
                                      </p:cBhvr>
                                      <p:tavLst>
                                        <p:tav tm="0">
                                          <p:val>
                                            <p:strVal val="ppt_h"/>
                                          </p:val>
                                        </p:tav>
                                        <p:tav tm="100000">
                                          <p:val>
                                            <p:fltVal val="0"/>
                                          </p:val>
                                        </p:tav>
                                      </p:tavLst>
                                    </p:anim>
                                    <p:anim calcmode="lin" valueType="num">
                                      <p:cBhvr>
                                        <p:cTn id="14" dur="500"/>
                                        <p:tgtEl>
                                          <p:spTgt spid="3"/>
                                        </p:tgtEl>
                                        <p:attrNameLst>
                                          <p:attrName>style.rotation</p:attrName>
                                        </p:attrNameLst>
                                      </p:cBhvr>
                                      <p:tavLst>
                                        <p:tav tm="0">
                                          <p:val>
                                            <p:fltVal val="0"/>
                                          </p:val>
                                        </p:tav>
                                        <p:tav tm="100000">
                                          <p:val>
                                            <p:fltVal val="90"/>
                                          </p:val>
                                        </p:tav>
                                      </p:tavLst>
                                    </p:anim>
                                    <p:animEffect transition="out" filter="fade">
                                      <p:cBhvr>
                                        <p:cTn id="15" dur="500"/>
                                        <p:tgtEl>
                                          <p:spTgt spid="3"/>
                                        </p:tgtEl>
                                      </p:cBhvr>
                                    </p:animEffect>
                                    <p:set>
                                      <p:cBhvr>
                                        <p:cTn id="16" dur="1" fill="hold">
                                          <p:stCondLst>
                                            <p:cond delay="499"/>
                                          </p:stCondLst>
                                        </p:cTn>
                                        <p:tgtEl>
                                          <p:spTgt spid="3"/>
                                        </p:tgtEl>
                                        <p:attrNameLst>
                                          <p:attrName>style.visibility</p:attrName>
                                        </p:attrNameLst>
                                      </p:cBhvr>
                                      <p:to>
                                        <p:strVal val="hidden"/>
                                      </p:to>
                                    </p:set>
                                  </p:childTnLst>
                                </p:cTn>
                              </p:par>
                              <p:par>
                                <p:cTn id="17" presetID="31" presetClass="entr" presetSubtype="0" fill="hold" grpId="0" nodeType="withEffect">
                                  <p:stCondLst>
                                    <p:cond delay="200"/>
                                  </p:stCondLst>
                                  <p:iterate type="lt">
                                    <p:tmPct val="5000"/>
                                  </p:iterate>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 calcmode="lin" valueType="num">
                                      <p:cBhvr>
                                        <p:cTn id="21" dur="500" fill="hold"/>
                                        <p:tgtEl>
                                          <p:spTgt spid="6"/>
                                        </p:tgtEl>
                                        <p:attrNameLst>
                                          <p:attrName>style.rotation</p:attrName>
                                        </p:attrNameLst>
                                      </p:cBhvr>
                                      <p:tavLst>
                                        <p:tav tm="0">
                                          <p:val>
                                            <p:fltVal val="90"/>
                                          </p:val>
                                        </p:tav>
                                        <p:tav tm="100000">
                                          <p:val>
                                            <p:fltVal val="0"/>
                                          </p:val>
                                        </p:tav>
                                      </p:tavLst>
                                    </p:anim>
                                    <p:animEffect transition="in" filter="fade">
                                      <p:cBhvr>
                                        <p:cTn id="22" dur="500"/>
                                        <p:tgtEl>
                                          <p:spTgt spid="6"/>
                                        </p:tgtEl>
                                      </p:cBhvr>
                                    </p:animEffect>
                                  </p:childTnLst>
                                </p:cTn>
                              </p:par>
                              <p:par>
                                <p:cTn id="23" presetID="31" presetClass="exit" presetSubtype="0" fill="hold" grpId="1" nodeType="withEffect">
                                  <p:stCondLst>
                                    <p:cond delay="900"/>
                                  </p:stCondLst>
                                  <p:iterate type="lt">
                                    <p:tmPct val="5000"/>
                                  </p:iterate>
                                  <p:childTnLst>
                                    <p:anim calcmode="lin" valueType="num">
                                      <p:cBhvr>
                                        <p:cTn id="24" dur="500"/>
                                        <p:tgtEl>
                                          <p:spTgt spid="6"/>
                                        </p:tgtEl>
                                        <p:attrNameLst>
                                          <p:attrName>ppt_w</p:attrName>
                                        </p:attrNameLst>
                                      </p:cBhvr>
                                      <p:tavLst>
                                        <p:tav tm="0">
                                          <p:val>
                                            <p:strVal val="ppt_w"/>
                                          </p:val>
                                        </p:tav>
                                        <p:tav tm="100000">
                                          <p:val>
                                            <p:fltVal val="0"/>
                                          </p:val>
                                        </p:tav>
                                      </p:tavLst>
                                    </p:anim>
                                    <p:anim calcmode="lin" valueType="num">
                                      <p:cBhvr>
                                        <p:cTn id="25" dur="500"/>
                                        <p:tgtEl>
                                          <p:spTgt spid="6"/>
                                        </p:tgtEl>
                                        <p:attrNameLst>
                                          <p:attrName>ppt_h</p:attrName>
                                        </p:attrNameLst>
                                      </p:cBhvr>
                                      <p:tavLst>
                                        <p:tav tm="0">
                                          <p:val>
                                            <p:strVal val="ppt_h"/>
                                          </p:val>
                                        </p:tav>
                                        <p:tav tm="100000">
                                          <p:val>
                                            <p:fltVal val="0"/>
                                          </p:val>
                                        </p:tav>
                                      </p:tavLst>
                                    </p:anim>
                                    <p:anim calcmode="lin" valueType="num">
                                      <p:cBhvr>
                                        <p:cTn id="26" dur="500"/>
                                        <p:tgtEl>
                                          <p:spTgt spid="6"/>
                                        </p:tgtEl>
                                        <p:attrNameLst>
                                          <p:attrName>style.rotation</p:attrName>
                                        </p:attrNameLst>
                                      </p:cBhvr>
                                      <p:tavLst>
                                        <p:tav tm="0">
                                          <p:val>
                                            <p:fltVal val="0"/>
                                          </p:val>
                                        </p:tav>
                                        <p:tav tm="100000">
                                          <p:val>
                                            <p:fltVal val="90"/>
                                          </p:val>
                                        </p:tav>
                                      </p:tavLst>
                                    </p:anim>
                                    <p:animEffect transition="out" filter="fade">
                                      <p:cBhvr>
                                        <p:cTn id="27" dur="500"/>
                                        <p:tgtEl>
                                          <p:spTgt spid="6"/>
                                        </p:tgtEl>
                                      </p:cBhvr>
                                    </p:animEffect>
                                    <p:set>
                                      <p:cBhvr>
                                        <p:cTn id="28" dur="1" fill="hold">
                                          <p:stCondLst>
                                            <p:cond delay="499"/>
                                          </p:stCondLst>
                                        </p:cTn>
                                        <p:tgtEl>
                                          <p:spTgt spid="6"/>
                                        </p:tgtEl>
                                        <p:attrNameLst>
                                          <p:attrName>style.visibility</p:attrName>
                                        </p:attrNameLst>
                                      </p:cBhvr>
                                      <p:to>
                                        <p:strVal val="hidden"/>
                                      </p:to>
                                    </p:set>
                                  </p:childTnLst>
                                </p:cTn>
                              </p:par>
                              <p:par>
                                <p:cTn id="29" presetID="31" presetClass="entr" presetSubtype="0" fill="hold" grpId="0" nodeType="withEffect">
                                  <p:stCondLst>
                                    <p:cond delay="400"/>
                                  </p:stCondLst>
                                  <p:iterate type="lt">
                                    <p:tmPct val="5000"/>
                                  </p:iterate>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 calcmode="lin" valueType="num">
                                      <p:cBhvr>
                                        <p:cTn id="33" dur="500" fill="hold"/>
                                        <p:tgtEl>
                                          <p:spTgt spid="7"/>
                                        </p:tgtEl>
                                        <p:attrNameLst>
                                          <p:attrName>style.rotation</p:attrName>
                                        </p:attrNameLst>
                                      </p:cBhvr>
                                      <p:tavLst>
                                        <p:tav tm="0">
                                          <p:val>
                                            <p:fltVal val="90"/>
                                          </p:val>
                                        </p:tav>
                                        <p:tav tm="100000">
                                          <p:val>
                                            <p:fltVal val="0"/>
                                          </p:val>
                                        </p:tav>
                                      </p:tavLst>
                                    </p:anim>
                                    <p:animEffect transition="in" filter="fade">
                                      <p:cBhvr>
                                        <p:cTn id="34" dur="500"/>
                                        <p:tgtEl>
                                          <p:spTgt spid="7"/>
                                        </p:tgtEl>
                                      </p:cBhvr>
                                    </p:animEffect>
                                  </p:childTnLst>
                                </p:cTn>
                              </p:par>
                              <p:par>
                                <p:cTn id="35" presetID="31" presetClass="exit" presetSubtype="0" fill="hold" grpId="1" nodeType="withEffect">
                                  <p:stCondLst>
                                    <p:cond delay="1100"/>
                                  </p:stCondLst>
                                  <p:iterate type="lt">
                                    <p:tmPct val="5000"/>
                                  </p:iterate>
                                  <p:childTnLst>
                                    <p:anim calcmode="lin" valueType="num">
                                      <p:cBhvr>
                                        <p:cTn id="36" dur="500"/>
                                        <p:tgtEl>
                                          <p:spTgt spid="7"/>
                                        </p:tgtEl>
                                        <p:attrNameLst>
                                          <p:attrName>ppt_w</p:attrName>
                                        </p:attrNameLst>
                                      </p:cBhvr>
                                      <p:tavLst>
                                        <p:tav tm="0">
                                          <p:val>
                                            <p:strVal val="ppt_w"/>
                                          </p:val>
                                        </p:tav>
                                        <p:tav tm="100000">
                                          <p:val>
                                            <p:fltVal val="0"/>
                                          </p:val>
                                        </p:tav>
                                      </p:tavLst>
                                    </p:anim>
                                    <p:anim calcmode="lin" valueType="num">
                                      <p:cBhvr>
                                        <p:cTn id="37" dur="500"/>
                                        <p:tgtEl>
                                          <p:spTgt spid="7"/>
                                        </p:tgtEl>
                                        <p:attrNameLst>
                                          <p:attrName>ppt_h</p:attrName>
                                        </p:attrNameLst>
                                      </p:cBhvr>
                                      <p:tavLst>
                                        <p:tav tm="0">
                                          <p:val>
                                            <p:strVal val="ppt_h"/>
                                          </p:val>
                                        </p:tav>
                                        <p:tav tm="100000">
                                          <p:val>
                                            <p:fltVal val="0"/>
                                          </p:val>
                                        </p:tav>
                                      </p:tavLst>
                                    </p:anim>
                                    <p:anim calcmode="lin" valueType="num">
                                      <p:cBhvr>
                                        <p:cTn id="38" dur="500"/>
                                        <p:tgtEl>
                                          <p:spTgt spid="7"/>
                                        </p:tgtEl>
                                        <p:attrNameLst>
                                          <p:attrName>style.rotation</p:attrName>
                                        </p:attrNameLst>
                                      </p:cBhvr>
                                      <p:tavLst>
                                        <p:tav tm="0">
                                          <p:val>
                                            <p:fltVal val="0"/>
                                          </p:val>
                                        </p:tav>
                                        <p:tav tm="100000">
                                          <p:val>
                                            <p:fltVal val="90"/>
                                          </p:val>
                                        </p:tav>
                                      </p:tavLst>
                                    </p:anim>
                                    <p:animEffect transition="out" filter="fade">
                                      <p:cBhvr>
                                        <p:cTn id="39" dur="500"/>
                                        <p:tgtEl>
                                          <p:spTgt spid="7"/>
                                        </p:tgtEl>
                                      </p:cBhvr>
                                    </p:animEffect>
                                    <p:set>
                                      <p:cBhvr>
                                        <p:cTn id="40" dur="1" fill="hold">
                                          <p:stCondLst>
                                            <p:cond delay="499"/>
                                          </p:stCondLst>
                                        </p:cTn>
                                        <p:tgtEl>
                                          <p:spTgt spid="7"/>
                                        </p:tgtEl>
                                        <p:attrNameLst>
                                          <p:attrName>style.visibility</p:attrName>
                                        </p:attrNameLst>
                                      </p:cBhvr>
                                      <p:to>
                                        <p:strVal val="hidden"/>
                                      </p:to>
                                    </p:set>
                                  </p:childTnLst>
                                </p:cTn>
                              </p:par>
                              <p:par>
                                <p:cTn id="41" presetID="31" presetClass="entr" presetSubtype="0" fill="hold" grpId="0" nodeType="withEffect">
                                  <p:stCondLst>
                                    <p:cond delay="800"/>
                                  </p:stCondLst>
                                  <p:iterate type="lt">
                                    <p:tmPct val="5000"/>
                                  </p:iterate>
                                  <p:childTnLst>
                                    <p:set>
                                      <p:cBhvr>
                                        <p:cTn id="42" dur="1" fill="hold">
                                          <p:stCondLst>
                                            <p:cond delay="0"/>
                                          </p:stCondLst>
                                        </p:cTn>
                                        <p:tgtEl>
                                          <p:spTgt spid="4"/>
                                        </p:tgtEl>
                                        <p:attrNameLst>
                                          <p:attrName>style.visibility</p:attrName>
                                        </p:attrNameLst>
                                      </p:cBhvr>
                                      <p:to>
                                        <p:strVal val="visible"/>
                                      </p:to>
                                    </p:set>
                                    <p:anim calcmode="lin" valueType="num">
                                      <p:cBhvr>
                                        <p:cTn id="43" dur="500" fill="hold"/>
                                        <p:tgtEl>
                                          <p:spTgt spid="4"/>
                                        </p:tgtEl>
                                        <p:attrNameLst>
                                          <p:attrName>ppt_w</p:attrName>
                                        </p:attrNameLst>
                                      </p:cBhvr>
                                      <p:tavLst>
                                        <p:tav tm="0">
                                          <p:val>
                                            <p:fltVal val="0"/>
                                          </p:val>
                                        </p:tav>
                                        <p:tav tm="100000">
                                          <p:val>
                                            <p:strVal val="#ppt_w"/>
                                          </p:val>
                                        </p:tav>
                                      </p:tavLst>
                                    </p:anim>
                                    <p:anim calcmode="lin" valueType="num">
                                      <p:cBhvr>
                                        <p:cTn id="44" dur="500" fill="hold"/>
                                        <p:tgtEl>
                                          <p:spTgt spid="4"/>
                                        </p:tgtEl>
                                        <p:attrNameLst>
                                          <p:attrName>ppt_h</p:attrName>
                                        </p:attrNameLst>
                                      </p:cBhvr>
                                      <p:tavLst>
                                        <p:tav tm="0">
                                          <p:val>
                                            <p:fltVal val="0"/>
                                          </p:val>
                                        </p:tav>
                                        <p:tav tm="100000">
                                          <p:val>
                                            <p:strVal val="#ppt_h"/>
                                          </p:val>
                                        </p:tav>
                                      </p:tavLst>
                                    </p:anim>
                                    <p:anim calcmode="lin" valueType="num">
                                      <p:cBhvr>
                                        <p:cTn id="45" dur="500" fill="hold"/>
                                        <p:tgtEl>
                                          <p:spTgt spid="4"/>
                                        </p:tgtEl>
                                        <p:attrNameLst>
                                          <p:attrName>style.rotation</p:attrName>
                                        </p:attrNameLst>
                                      </p:cBhvr>
                                      <p:tavLst>
                                        <p:tav tm="0">
                                          <p:val>
                                            <p:fltVal val="90"/>
                                          </p:val>
                                        </p:tav>
                                        <p:tav tm="100000">
                                          <p:val>
                                            <p:fltVal val="0"/>
                                          </p:val>
                                        </p:tav>
                                      </p:tavLst>
                                    </p:anim>
                                    <p:animEffect transition="in" filter="fade">
                                      <p:cBhvr>
                                        <p:cTn id="46" dur="500"/>
                                        <p:tgtEl>
                                          <p:spTgt spid="4"/>
                                        </p:tgtEl>
                                      </p:cBhvr>
                                    </p:animEffect>
                                  </p:childTnLst>
                                </p:cTn>
                              </p:par>
                              <p:par>
                                <p:cTn id="47" presetID="31" presetClass="exit" presetSubtype="0" fill="hold" grpId="1" nodeType="withEffect">
                                  <p:stCondLst>
                                    <p:cond delay="1400"/>
                                  </p:stCondLst>
                                  <p:iterate type="lt">
                                    <p:tmPct val="5000"/>
                                  </p:iterate>
                                  <p:childTnLst>
                                    <p:anim calcmode="lin" valueType="num">
                                      <p:cBhvr>
                                        <p:cTn id="48" dur="500"/>
                                        <p:tgtEl>
                                          <p:spTgt spid="4"/>
                                        </p:tgtEl>
                                        <p:attrNameLst>
                                          <p:attrName>ppt_w</p:attrName>
                                        </p:attrNameLst>
                                      </p:cBhvr>
                                      <p:tavLst>
                                        <p:tav tm="0">
                                          <p:val>
                                            <p:strVal val="ppt_w"/>
                                          </p:val>
                                        </p:tav>
                                        <p:tav tm="100000">
                                          <p:val>
                                            <p:fltVal val="0"/>
                                          </p:val>
                                        </p:tav>
                                      </p:tavLst>
                                    </p:anim>
                                    <p:anim calcmode="lin" valueType="num">
                                      <p:cBhvr>
                                        <p:cTn id="49" dur="500"/>
                                        <p:tgtEl>
                                          <p:spTgt spid="4"/>
                                        </p:tgtEl>
                                        <p:attrNameLst>
                                          <p:attrName>ppt_h</p:attrName>
                                        </p:attrNameLst>
                                      </p:cBhvr>
                                      <p:tavLst>
                                        <p:tav tm="0">
                                          <p:val>
                                            <p:strVal val="ppt_h"/>
                                          </p:val>
                                        </p:tav>
                                        <p:tav tm="100000">
                                          <p:val>
                                            <p:fltVal val="0"/>
                                          </p:val>
                                        </p:tav>
                                      </p:tavLst>
                                    </p:anim>
                                    <p:anim calcmode="lin" valueType="num">
                                      <p:cBhvr>
                                        <p:cTn id="50" dur="500"/>
                                        <p:tgtEl>
                                          <p:spTgt spid="4"/>
                                        </p:tgtEl>
                                        <p:attrNameLst>
                                          <p:attrName>style.rotation</p:attrName>
                                        </p:attrNameLst>
                                      </p:cBhvr>
                                      <p:tavLst>
                                        <p:tav tm="0">
                                          <p:val>
                                            <p:fltVal val="0"/>
                                          </p:val>
                                        </p:tav>
                                        <p:tav tm="100000">
                                          <p:val>
                                            <p:fltVal val="90"/>
                                          </p:val>
                                        </p:tav>
                                      </p:tavLst>
                                    </p:anim>
                                    <p:animEffect transition="out" filter="fade">
                                      <p:cBhvr>
                                        <p:cTn id="51" dur="500"/>
                                        <p:tgtEl>
                                          <p:spTgt spid="4"/>
                                        </p:tgtEl>
                                      </p:cBhvr>
                                    </p:animEffect>
                                    <p:set>
                                      <p:cBhvr>
                                        <p:cTn id="52" dur="1" fill="hold">
                                          <p:stCondLst>
                                            <p:cond delay="499"/>
                                          </p:stCondLst>
                                        </p:cTn>
                                        <p:tgtEl>
                                          <p:spTgt spid="4"/>
                                        </p:tgtEl>
                                        <p:attrNameLst>
                                          <p:attrName>style.visibility</p:attrName>
                                        </p:attrNameLst>
                                      </p:cBhvr>
                                      <p:to>
                                        <p:strVal val="hidden"/>
                                      </p:to>
                                    </p:set>
                                  </p:childTnLst>
                                </p:cTn>
                              </p:par>
                              <p:par>
                                <p:cTn id="53" presetID="31" presetClass="entr" presetSubtype="0" fill="hold" grpId="0" nodeType="withEffect">
                                  <p:stCondLst>
                                    <p:cond delay="900"/>
                                  </p:stCondLst>
                                  <p:iterate type="lt">
                                    <p:tmPct val="5000"/>
                                  </p:iterate>
                                  <p:childTnLst>
                                    <p:set>
                                      <p:cBhvr>
                                        <p:cTn id="54" dur="1" fill="hold">
                                          <p:stCondLst>
                                            <p:cond delay="0"/>
                                          </p:stCondLst>
                                        </p:cTn>
                                        <p:tgtEl>
                                          <p:spTgt spid="5"/>
                                        </p:tgtEl>
                                        <p:attrNameLst>
                                          <p:attrName>style.visibility</p:attrName>
                                        </p:attrNameLst>
                                      </p:cBhvr>
                                      <p:to>
                                        <p:strVal val="visible"/>
                                      </p:to>
                                    </p:set>
                                    <p:anim calcmode="lin" valueType="num">
                                      <p:cBhvr>
                                        <p:cTn id="55" dur="500" fill="hold"/>
                                        <p:tgtEl>
                                          <p:spTgt spid="5"/>
                                        </p:tgtEl>
                                        <p:attrNameLst>
                                          <p:attrName>ppt_w</p:attrName>
                                        </p:attrNameLst>
                                      </p:cBhvr>
                                      <p:tavLst>
                                        <p:tav tm="0">
                                          <p:val>
                                            <p:fltVal val="0"/>
                                          </p:val>
                                        </p:tav>
                                        <p:tav tm="100000">
                                          <p:val>
                                            <p:strVal val="#ppt_w"/>
                                          </p:val>
                                        </p:tav>
                                      </p:tavLst>
                                    </p:anim>
                                    <p:anim calcmode="lin" valueType="num">
                                      <p:cBhvr>
                                        <p:cTn id="56" dur="500" fill="hold"/>
                                        <p:tgtEl>
                                          <p:spTgt spid="5"/>
                                        </p:tgtEl>
                                        <p:attrNameLst>
                                          <p:attrName>ppt_h</p:attrName>
                                        </p:attrNameLst>
                                      </p:cBhvr>
                                      <p:tavLst>
                                        <p:tav tm="0">
                                          <p:val>
                                            <p:fltVal val="0"/>
                                          </p:val>
                                        </p:tav>
                                        <p:tav tm="100000">
                                          <p:val>
                                            <p:strVal val="#ppt_h"/>
                                          </p:val>
                                        </p:tav>
                                      </p:tavLst>
                                    </p:anim>
                                    <p:anim calcmode="lin" valueType="num">
                                      <p:cBhvr>
                                        <p:cTn id="57" dur="500" fill="hold"/>
                                        <p:tgtEl>
                                          <p:spTgt spid="5"/>
                                        </p:tgtEl>
                                        <p:attrNameLst>
                                          <p:attrName>style.rotation</p:attrName>
                                        </p:attrNameLst>
                                      </p:cBhvr>
                                      <p:tavLst>
                                        <p:tav tm="0">
                                          <p:val>
                                            <p:fltVal val="90"/>
                                          </p:val>
                                        </p:tav>
                                        <p:tav tm="100000">
                                          <p:val>
                                            <p:fltVal val="0"/>
                                          </p:val>
                                        </p:tav>
                                      </p:tavLst>
                                    </p:anim>
                                    <p:animEffect transition="in" filter="fade">
                                      <p:cBhvr>
                                        <p:cTn id="58" dur="500"/>
                                        <p:tgtEl>
                                          <p:spTgt spid="5"/>
                                        </p:tgtEl>
                                      </p:cBhvr>
                                    </p:animEffect>
                                  </p:childTnLst>
                                </p:cTn>
                              </p:par>
                              <p:par>
                                <p:cTn id="59" presetID="31" presetClass="exit" presetSubtype="0" fill="hold" grpId="1" nodeType="withEffect">
                                  <p:stCondLst>
                                    <p:cond delay="1500"/>
                                  </p:stCondLst>
                                  <p:iterate type="lt">
                                    <p:tmPct val="5000"/>
                                  </p:iterate>
                                  <p:childTnLst>
                                    <p:anim calcmode="lin" valueType="num">
                                      <p:cBhvr>
                                        <p:cTn id="60" dur="500"/>
                                        <p:tgtEl>
                                          <p:spTgt spid="5"/>
                                        </p:tgtEl>
                                        <p:attrNameLst>
                                          <p:attrName>ppt_w</p:attrName>
                                        </p:attrNameLst>
                                      </p:cBhvr>
                                      <p:tavLst>
                                        <p:tav tm="0">
                                          <p:val>
                                            <p:strVal val="ppt_w"/>
                                          </p:val>
                                        </p:tav>
                                        <p:tav tm="100000">
                                          <p:val>
                                            <p:fltVal val="0"/>
                                          </p:val>
                                        </p:tav>
                                      </p:tavLst>
                                    </p:anim>
                                    <p:anim calcmode="lin" valueType="num">
                                      <p:cBhvr>
                                        <p:cTn id="61" dur="500"/>
                                        <p:tgtEl>
                                          <p:spTgt spid="5"/>
                                        </p:tgtEl>
                                        <p:attrNameLst>
                                          <p:attrName>ppt_h</p:attrName>
                                        </p:attrNameLst>
                                      </p:cBhvr>
                                      <p:tavLst>
                                        <p:tav tm="0">
                                          <p:val>
                                            <p:strVal val="ppt_h"/>
                                          </p:val>
                                        </p:tav>
                                        <p:tav tm="100000">
                                          <p:val>
                                            <p:fltVal val="0"/>
                                          </p:val>
                                        </p:tav>
                                      </p:tavLst>
                                    </p:anim>
                                    <p:anim calcmode="lin" valueType="num">
                                      <p:cBhvr>
                                        <p:cTn id="62" dur="500"/>
                                        <p:tgtEl>
                                          <p:spTgt spid="5"/>
                                        </p:tgtEl>
                                        <p:attrNameLst>
                                          <p:attrName>style.rotation</p:attrName>
                                        </p:attrNameLst>
                                      </p:cBhvr>
                                      <p:tavLst>
                                        <p:tav tm="0">
                                          <p:val>
                                            <p:fltVal val="0"/>
                                          </p:val>
                                        </p:tav>
                                        <p:tav tm="100000">
                                          <p:val>
                                            <p:fltVal val="90"/>
                                          </p:val>
                                        </p:tav>
                                      </p:tavLst>
                                    </p:anim>
                                    <p:animEffect transition="out" filter="fade">
                                      <p:cBhvr>
                                        <p:cTn id="63" dur="500"/>
                                        <p:tgtEl>
                                          <p:spTgt spid="5"/>
                                        </p:tgtEl>
                                      </p:cBhvr>
                                    </p:animEffect>
                                    <p:set>
                                      <p:cBhvr>
                                        <p:cTn id="64"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5" grpId="0" animBg="1"/>
      <p:bldP spid="5" grpId="1" animBg="1"/>
      <p:bldP spid="6" grpId="0" animBg="1"/>
      <p:bldP spid="6" grpId="1" animBg="1"/>
      <p:bldP spid="7" grpId="0" animBg="1"/>
      <p:bldP spid="7"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latin typeface="Californian FB" panose="0207040306080B030204" pitchFamily="18" charset="0"/>
              </a:rPr>
              <a:t>Main Idea</a:t>
            </a:r>
            <a:r>
              <a:rPr lang="en-US" dirty="0" smtClean="0"/>
              <a:t>	</a:t>
            </a:r>
            <a:endParaRPr lang="en-US" dirty="0"/>
          </a:p>
        </p:txBody>
      </p:sp>
      <p:sp>
        <p:nvSpPr>
          <p:cNvPr id="3" name="Content Placeholder 2"/>
          <p:cNvSpPr>
            <a:spLocks noGrp="1"/>
          </p:cNvSpPr>
          <p:nvPr>
            <p:ph idx="1"/>
          </p:nvPr>
        </p:nvSpPr>
        <p:spPr/>
        <p:txBody>
          <a:bodyPr>
            <a:normAutofit/>
          </a:bodyPr>
          <a:lstStyle/>
          <a:p>
            <a:r>
              <a:rPr lang="en-US" sz="4000" dirty="0" smtClean="0">
                <a:latin typeface="Californian FB" panose="0207040306080B030204" pitchFamily="18" charset="0"/>
              </a:rPr>
              <a:t>The central point or controlling idea of the passage</a:t>
            </a:r>
          </a:p>
          <a:p>
            <a:r>
              <a:rPr lang="en-US" sz="4000" dirty="0" smtClean="0">
                <a:latin typeface="Californian FB" panose="0207040306080B030204" pitchFamily="18" charset="0"/>
              </a:rPr>
              <a:t>Can be stated directly in the title, the beginning, or at the end of a passage</a:t>
            </a:r>
          </a:p>
          <a:p>
            <a:r>
              <a:rPr lang="en-US" sz="4000" dirty="0" smtClean="0">
                <a:latin typeface="Californian FB" panose="0207040306080B030204" pitchFamily="18" charset="0"/>
              </a:rPr>
              <a:t>Sometimes, the main idea is </a:t>
            </a:r>
            <a:r>
              <a:rPr lang="en-US" sz="4000" i="1" dirty="0" smtClean="0">
                <a:latin typeface="Californian FB" panose="0207040306080B030204" pitchFamily="18" charset="0"/>
              </a:rPr>
              <a:t>implied</a:t>
            </a:r>
            <a:r>
              <a:rPr lang="en-US" sz="4000" dirty="0">
                <a:latin typeface="Californian FB" panose="0207040306080B030204" pitchFamily="18" charset="0"/>
              </a:rPr>
              <a:t> </a:t>
            </a:r>
            <a:r>
              <a:rPr lang="en-US" sz="4000" dirty="0" smtClean="0">
                <a:latin typeface="Californian FB" panose="0207040306080B030204" pitchFamily="18" charset="0"/>
              </a:rPr>
              <a:t>instead of stated directly.</a:t>
            </a:r>
            <a:endParaRPr lang="en-US" sz="4000" dirty="0">
              <a:latin typeface="Californian FB" panose="0207040306080B030204" pitchFamily="18" charset="0"/>
            </a:endParaRPr>
          </a:p>
        </p:txBody>
      </p:sp>
    </p:spTree>
    <p:extLst>
      <p:ext uri="{BB962C8B-B14F-4D97-AF65-F5344CB8AC3E}">
        <p14:creationId xmlns:p14="http://schemas.microsoft.com/office/powerpoint/2010/main" val="4055033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5185"/>
            <a:ext cx="10515600" cy="1325563"/>
          </a:xfrm>
        </p:spPr>
        <p:txBody>
          <a:bodyPr/>
          <a:lstStyle/>
          <a:p>
            <a:r>
              <a:rPr lang="en-US" dirty="0" smtClean="0">
                <a:latin typeface="Californian FB" panose="0207040306080B030204" pitchFamily="18" charset="0"/>
              </a:rPr>
              <a:t>The Comeback of Rabies</a:t>
            </a:r>
            <a:endParaRPr lang="en-US" dirty="0">
              <a:latin typeface="Californian FB" panose="0207040306080B030204" pitchFamily="18" charset="0"/>
            </a:endParaRPr>
          </a:p>
        </p:txBody>
      </p:sp>
      <p:sp>
        <p:nvSpPr>
          <p:cNvPr id="3" name="Content Placeholder 2"/>
          <p:cNvSpPr>
            <a:spLocks noGrp="1"/>
          </p:cNvSpPr>
          <p:nvPr>
            <p:ph idx="1"/>
          </p:nvPr>
        </p:nvSpPr>
        <p:spPr>
          <a:xfrm>
            <a:off x="838200" y="1510748"/>
            <a:ext cx="10770704" cy="5102087"/>
          </a:xfrm>
        </p:spPr>
        <p:txBody>
          <a:bodyPr>
            <a:normAutofit lnSpcReduction="10000"/>
          </a:bodyPr>
          <a:lstStyle/>
          <a:p>
            <a:pPr marL="0" indent="0">
              <a:buNone/>
            </a:pPr>
            <a:r>
              <a:rPr lang="en-US" dirty="0"/>
              <a:t>	</a:t>
            </a:r>
            <a:r>
              <a:rPr lang="en-US" sz="3200" dirty="0" smtClean="0">
                <a:latin typeface="Californian FB" panose="0207040306080B030204" pitchFamily="18" charset="0"/>
              </a:rPr>
              <a:t>Rabies, a deadly disease to both animals and humans, is on the increase in many areas of Florida.  In fact, the number of reported human exposures to rabies has not been as high since the 1940s.  This particular strain of rabies was brought to Florida by Texas coyotes. Truckloads of these coyotes are imported into the state by hunting clubs and used in fox hunts.  The disease has always been found among wild animals, but the real problem is that fewer than half of all dogs, cats, and farm animals have been vaccinated against it.  In 1994, twenty cats, ten dogs, and three horses contracted rabies: in increase of 500% in the last five years.  Domestic animals must be vaccinated, for they are the ones most likely to have contact with humans.</a:t>
            </a:r>
            <a:endParaRPr lang="en-US" sz="3200" dirty="0">
              <a:latin typeface="Californian FB" panose="0207040306080B030204" pitchFamily="18" charset="0"/>
            </a:endParaRPr>
          </a:p>
        </p:txBody>
      </p:sp>
    </p:spTree>
    <p:extLst>
      <p:ext uri="{BB962C8B-B14F-4D97-AF65-F5344CB8AC3E}">
        <p14:creationId xmlns:p14="http://schemas.microsoft.com/office/powerpoint/2010/main" val="4083133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fornian FB" panose="0207040306080B030204" pitchFamily="18" charset="0"/>
              </a:rPr>
              <a:t>The Comeback of Rabies</a:t>
            </a:r>
            <a:endParaRPr lang="en-US" dirty="0">
              <a:latin typeface="Californian FB" panose="0207040306080B030204" pitchFamily="18" charset="0"/>
            </a:endParaRPr>
          </a:p>
        </p:txBody>
      </p:sp>
      <p:sp>
        <p:nvSpPr>
          <p:cNvPr id="3" name="Content Placeholder 2"/>
          <p:cNvSpPr>
            <a:spLocks noGrp="1"/>
          </p:cNvSpPr>
          <p:nvPr>
            <p:ph idx="1"/>
          </p:nvPr>
        </p:nvSpPr>
        <p:spPr/>
        <p:txBody>
          <a:bodyPr>
            <a:normAutofit/>
          </a:bodyPr>
          <a:lstStyle/>
          <a:p>
            <a:pPr marL="0" indent="0">
              <a:buNone/>
            </a:pPr>
            <a:r>
              <a:rPr lang="en-US" sz="3200" dirty="0" smtClean="0">
                <a:latin typeface="Californian FB" panose="0207040306080B030204" pitchFamily="18" charset="0"/>
              </a:rPr>
              <a:t>Based on the passage, what is the main idea of the paragraph?</a:t>
            </a:r>
          </a:p>
          <a:p>
            <a:pPr marL="0" indent="0">
              <a:buNone/>
            </a:pPr>
            <a:r>
              <a:rPr lang="en-US" sz="3200" dirty="0">
                <a:latin typeface="Californian FB" panose="0207040306080B030204" pitchFamily="18" charset="0"/>
              </a:rPr>
              <a:t>	</a:t>
            </a:r>
            <a:r>
              <a:rPr lang="en-US" sz="3200" dirty="0" smtClean="0">
                <a:latin typeface="Californian FB" panose="0207040306080B030204" pitchFamily="18" charset="0"/>
              </a:rPr>
              <a:t>A. Rabies is a very contagious and dangerous disease.</a:t>
            </a:r>
          </a:p>
          <a:p>
            <a:pPr marL="0" indent="0">
              <a:buNone/>
            </a:pPr>
            <a:r>
              <a:rPr lang="en-US" sz="3200" dirty="0">
                <a:latin typeface="Californian FB" panose="0207040306080B030204" pitchFamily="18" charset="0"/>
              </a:rPr>
              <a:t>	</a:t>
            </a:r>
            <a:r>
              <a:rPr lang="en-US" sz="3200" dirty="0" smtClean="0">
                <a:latin typeface="Californian FB" panose="0207040306080B030204" pitchFamily="18" charset="0"/>
              </a:rPr>
              <a:t>B. Brought to Florida by coyotes, rabies is quickly 			spreading among domestic animals.</a:t>
            </a:r>
          </a:p>
          <a:p>
            <a:pPr marL="0" indent="0">
              <a:buNone/>
            </a:pPr>
            <a:r>
              <a:rPr lang="en-US" sz="3200" dirty="0">
                <a:latin typeface="Californian FB" panose="0207040306080B030204" pitchFamily="18" charset="0"/>
              </a:rPr>
              <a:t>	</a:t>
            </a:r>
            <a:r>
              <a:rPr lang="en-US" sz="3200" dirty="0" smtClean="0">
                <a:latin typeface="Californian FB" panose="0207040306080B030204" pitchFamily="18" charset="0"/>
              </a:rPr>
              <a:t>C. Few domestic animals have been vaccinated against 	rabies.</a:t>
            </a:r>
          </a:p>
          <a:p>
            <a:pPr marL="0" indent="0">
              <a:buNone/>
            </a:pPr>
            <a:r>
              <a:rPr lang="en-US" sz="3200" dirty="0">
                <a:latin typeface="Californian FB" panose="0207040306080B030204" pitchFamily="18" charset="0"/>
              </a:rPr>
              <a:t>	</a:t>
            </a:r>
            <a:r>
              <a:rPr lang="en-US" sz="3200" dirty="0" smtClean="0">
                <a:latin typeface="Californian FB" panose="0207040306080B030204" pitchFamily="18" charset="0"/>
              </a:rPr>
              <a:t>D. Domestic animals have more contact with humans 		that wild animals do.</a:t>
            </a:r>
          </a:p>
        </p:txBody>
      </p:sp>
    </p:spTree>
    <p:extLst>
      <p:ext uri="{BB962C8B-B14F-4D97-AF65-F5344CB8AC3E}">
        <p14:creationId xmlns:p14="http://schemas.microsoft.com/office/powerpoint/2010/main" val="692963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fornian FB" panose="0207040306080B030204" pitchFamily="18" charset="0"/>
              </a:rPr>
              <a:t>Tips for Finding a Stated Main Idea</a:t>
            </a:r>
            <a:endParaRPr lang="en-US" dirty="0">
              <a:latin typeface="Californian FB" panose="0207040306080B030204" pitchFamily="18" charset="0"/>
            </a:endParaRPr>
          </a:p>
        </p:txBody>
      </p:sp>
      <p:sp>
        <p:nvSpPr>
          <p:cNvPr id="3" name="Content Placeholder 2"/>
          <p:cNvSpPr>
            <a:spLocks noGrp="1"/>
          </p:cNvSpPr>
          <p:nvPr>
            <p:ph idx="1"/>
          </p:nvPr>
        </p:nvSpPr>
        <p:spPr>
          <a:xfrm>
            <a:off x="708338" y="1493949"/>
            <a:ext cx="10645462" cy="4850439"/>
          </a:xfrm>
        </p:spPr>
        <p:txBody>
          <a:bodyPr/>
          <a:lstStyle/>
          <a:p>
            <a:pPr marL="514350" indent="-514350">
              <a:buFont typeface="+mj-lt"/>
              <a:buAutoNum type="arabicPeriod"/>
            </a:pPr>
            <a:r>
              <a:rPr lang="en-US" b="1" dirty="0" smtClean="0">
                <a:latin typeface="Californian FB" panose="0207040306080B030204" pitchFamily="18" charset="0"/>
              </a:rPr>
              <a:t>Read the title.</a:t>
            </a:r>
            <a:r>
              <a:rPr lang="en-US" dirty="0" smtClean="0">
                <a:latin typeface="Californian FB" panose="0207040306080B030204" pitchFamily="18" charset="0"/>
              </a:rPr>
              <a:t>  The main topic for the paragraph or passage is often mentioned in the title.</a:t>
            </a:r>
          </a:p>
          <a:p>
            <a:pPr marL="514350" indent="-514350">
              <a:buFont typeface="+mj-lt"/>
              <a:buAutoNum type="arabicPeriod"/>
            </a:pPr>
            <a:r>
              <a:rPr lang="en-US" b="1" dirty="0" smtClean="0">
                <a:latin typeface="Californian FB" panose="0207040306080B030204" pitchFamily="18" charset="0"/>
              </a:rPr>
              <a:t>Read the entire paragraph or passage.</a:t>
            </a:r>
            <a:r>
              <a:rPr lang="en-US" i="1" dirty="0" smtClean="0">
                <a:latin typeface="Californian FB" panose="0207040306080B030204" pitchFamily="18" charset="0"/>
              </a:rPr>
              <a:t> </a:t>
            </a:r>
            <a:r>
              <a:rPr lang="en-US" dirty="0" smtClean="0">
                <a:latin typeface="Californian FB" panose="0207040306080B030204" pitchFamily="18" charset="0"/>
              </a:rPr>
              <a:t>You’ll get an overview of who or what the selection is about.</a:t>
            </a:r>
          </a:p>
          <a:p>
            <a:pPr marL="514350" indent="-514350">
              <a:buFont typeface="+mj-lt"/>
              <a:buAutoNum type="arabicPeriod"/>
            </a:pPr>
            <a:r>
              <a:rPr lang="en-US" b="1" dirty="0" smtClean="0">
                <a:latin typeface="Californian FB" panose="0207040306080B030204" pitchFamily="18" charset="0"/>
              </a:rPr>
              <a:t>Read the first and last sentence of each paragraph. </a:t>
            </a:r>
            <a:r>
              <a:rPr lang="en-US" dirty="0" smtClean="0">
                <a:latin typeface="Californian FB" panose="0207040306080B030204" pitchFamily="18" charset="0"/>
              </a:rPr>
              <a:t>Most of the key words and ideas will be stated in these places.</a:t>
            </a:r>
          </a:p>
          <a:p>
            <a:pPr marL="514350" indent="-514350">
              <a:buFont typeface="+mj-lt"/>
              <a:buAutoNum type="arabicPeriod"/>
            </a:pPr>
            <a:r>
              <a:rPr lang="en-US" b="1" dirty="0" smtClean="0">
                <a:latin typeface="Californian FB" panose="0207040306080B030204" pitchFamily="18" charset="0"/>
              </a:rPr>
              <a:t>Choose the answer that is the best statement or restatement of the paragraph or passage. </a:t>
            </a:r>
            <a:r>
              <a:rPr lang="en-US" dirty="0" smtClean="0">
                <a:latin typeface="Californian FB" panose="0207040306080B030204" pitchFamily="18" charset="0"/>
              </a:rPr>
              <a:t>Your choice should contain the key words mentioned in the title, the first sentences, or the last sentences of each paragraph or passage.</a:t>
            </a:r>
            <a:endParaRPr lang="en-US" b="1" dirty="0" smtClean="0">
              <a:latin typeface="Californian FB" panose="0207040306080B030204" pitchFamily="18" charset="0"/>
            </a:endParaRPr>
          </a:p>
          <a:p>
            <a:pPr marL="0" indent="0">
              <a:buNone/>
            </a:pPr>
            <a:endParaRPr lang="en-US" dirty="0"/>
          </a:p>
        </p:txBody>
      </p:sp>
    </p:spTree>
    <p:extLst>
      <p:ext uri="{BB962C8B-B14F-4D97-AF65-F5344CB8AC3E}">
        <p14:creationId xmlns:p14="http://schemas.microsoft.com/office/powerpoint/2010/main" val="491645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Californian FB" panose="0207040306080B030204" pitchFamily="18" charset="0"/>
              </a:rPr>
              <a:t>Implied Main Idea</a:t>
            </a:r>
            <a:endParaRPr lang="en-US" sz="5400" dirty="0">
              <a:latin typeface="Californian FB" panose="0207040306080B030204" pitchFamily="18" charset="0"/>
            </a:endParaRPr>
          </a:p>
        </p:txBody>
      </p:sp>
      <p:sp>
        <p:nvSpPr>
          <p:cNvPr id="3" name="Content Placeholder 2"/>
          <p:cNvSpPr>
            <a:spLocks noGrp="1"/>
          </p:cNvSpPr>
          <p:nvPr>
            <p:ph idx="1"/>
          </p:nvPr>
        </p:nvSpPr>
        <p:spPr/>
        <p:txBody>
          <a:bodyPr>
            <a:normAutofit/>
          </a:bodyPr>
          <a:lstStyle/>
          <a:p>
            <a:pPr marL="0" indent="0">
              <a:buNone/>
            </a:pPr>
            <a:r>
              <a:rPr lang="en-US" sz="3600" dirty="0" smtClean="0">
                <a:latin typeface="Californian FB" panose="0207040306080B030204" pitchFamily="18" charset="0"/>
              </a:rPr>
              <a:t>Look at this sentence:</a:t>
            </a:r>
          </a:p>
          <a:p>
            <a:pPr marL="0" indent="0">
              <a:buNone/>
            </a:pPr>
            <a:r>
              <a:rPr lang="en-US" sz="3600" dirty="0">
                <a:latin typeface="Californian FB" panose="0207040306080B030204" pitchFamily="18" charset="0"/>
              </a:rPr>
              <a:t>	</a:t>
            </a:r>
            <a:r>
              <a:rPr lang="en-US" sz="3600" dirty="0" smtClean="0">
                <a:latin typeface="Californian FB" panose="0207040306080B030204" pitchFamily="18" charset="0"/>
              </a:rPr>
              <a:t>“Outside, the wind was bitterly cold, and the snow 	was falling fast.”</a:t>
            </a:r>
          </a:p>
          <a:p>
            <a:pPr marL="0" indent="0">
              <a:buNone/>
            </a:pPr>
            <a:endParaRPr lang="en-US" sz="3600" dirty="0" smtClean="0">
              <a:latin typeface="Californian FB" panose="0207040306080B030204" pitchFamily="18" charset="0"/>
            </a:endParaRPr>
          </a:p>
          <a:p>
            <a:pPr marL="0" indent="0">
              <a:buNone/>
            </a:pPr>
            <a:r>
              <a:rPr lang="en-US" sz="3600" dirty="0" smtClean="0">
                <a:latin typeface="Californian FB" panose="0207040306080B030204" pitchFamily="18" charset="0"/>
              </a:rPr>
              <a:t>What season is it? How do you know? Does the sentence state this directly?  This is </a:t>
            </a:r>
            <a:r>
              <a:rPr lang="en-US" sz="3600" i="1" dirty="0" smtClean="0">
                <a:latin typeface="Californian FB" panose="0207040306080B030204" pitchFamily="18" charset="0"/>
              </a:rPr>
              <a:t>implied</a:t>
            </a:r>
            <a:r>
              <a:rPr lang="en-US" sz="3600" dirty="0" smtClean="0">
                <a:latin typeface="Californian FB" panose="0207040306080B030204" pitchFamily="18" charset="0"/>
              </a:rPr>
              <a:t>.</a:t>
            </a:r>
            <a:endParaRPr lang="en-US" sz="3600" dirty="0">
              <a:latin typeface="Californian FB" panose="0207040306080B030204" pitchFamily="18" charset="0"/>
            </a:endParaRPr>
          </a:p>
        </p:txBody>
      </p:sp>
    </p:spTree>
    <p:extLst>
      <p:ext uri="{BB962C8B-B14F-4D97-AF65-F5344CB8AC3E}">
        <p14:creationId xmlns:p14="http://schemas.microsoft.com/office/powerpoint/2010/main" val="3875915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Californian FB" panose="0207040306080B030204" pitchFamily="18" charset="0"/>
              </a:rPr>
              <a:t>Putting Energy Back Into Your Life</a:t>
            </a:r>
            <a:endParaRPr lang="en-US" sz="4800" dirty="0">
              <a:latin typeface="Californian FB" panose="0207040306080B030204" pitchFamily="18" charset="0"/>
            </a:endParaRPr>
          </a:p>
        </p:txBody>
      </p:sp>
      <p:sp>
        <p:nvSpPr>
          <p:cNvPr id="3" name="Content Placeholder 2"/>
          <p:cNvSpPr>
            <a:spLocks noGrp="1"/>
          </p:cNvSpPr>
          <p:nvPr>
            <p:ph idx="1"/>
          </p:nvPr>
        </p:nvSpPr>
        <p:spPr/>
        <p:txBody>
          <a:bodyPr/>
          <a:lstStyle/>
          <a:p>
            <a:pPr marL="0" indent="0">
              <a:buNone/>
            </a:pPr>
            <a:r>
              <a:rPr lang="en-US" dirty="0" smtClean="0"/>
              <a:t>	</a:t>
            </a:r>
            <a:r>
              <a:rPr lang="en-US" sz="3600" dirty="0" smtClean="0">
                <a:latin typeface="Californian FB" panose="0207040306080B030204" pitchFamily="18" charset="0"/>
              </a:rPr>
              <a:t>Are you getting enough water? Think of your houseplants.  When they are short on water, they droop. The same thing happens to you! Our bodies are made up of millions of cells; the principal part of these cells is water.  If the cells are low on water, you will function at less than full efficiency.  Strive for six to eight glasses of water each day.</a:t>
            </a:r>
            <a:endParaRPr lang="en-US" sz="3600" dirty="0">
              <a:latin typeface="Californian FB" panose="0207040306080B030204" pitchFamily="18" charset="0"/>
            </a:endParaRPr>
          </a:p>
        </p:txBody>
      </p:sp>
    </p:spTree>
    <p:extLst>
      <p:ext uri="{BB962C8B-B14F-4D97-AF65-F5344CB8AC3E}">
        <p14:creationId xmlns:p14="http://schemas.microsoft.com/office/powerpoint/2010/main" val="2038863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Californian FB" panose="0207040306080B030204" pitchFamily="18" charset="0"/>
              </a:rPr>
              <a:t>Putting Energy Back Into Your Life</a:t>
            </a:r>
            <a:endParaRPr lang="en-US" sz="4800" dirty="0">
              <a:latin typeface="Californian FB" panose="0207040306080B030204" pitchFamily="18" charset="0"/>
            </a:endParaRPr>
          </a:p>
        </p:txBody>
      </p:sp>
      <p:sp>
        <p:nvSpPr>
          <p:cNvPr id="3" name="Content Placeholder 2"/>
          <p:cNvSpPr>
            <a:spLocks noGrp="1"/>
          </p:cNvSpPr>
          <p:nvPr>
            <p:ph idx="1"/>
          </p:nvPr>
        </p:nvSpPr>
        <p:spPr/>
        <p:txBody>
          <a:bodyPr>
            <a:normAutofit/>
          </a:bodyPr>
          <a:lstStyle/>
          <a:p>
            <a:pPr marL="0" indent="0">
              <a:buNone/>
            </a:pPr>
            <a:r>
              <a:rPr lang="en-US" sz="3200" dirty="0" smtClean="0">
                <a:latin typeface="Californian FB" panose="0207040306080B030204" pitchFamily="18" charset="0"/>
              </a:rPr>
              <a:t>What is the main idea of the paragraph?</a:t>
            </a:r>
          </a:p>
          <a:p>
            <a:pPr marL="0" indent="0">
              <a:buNone/>
            </a:pPr>
            <a:r>
              <a:rPr lang="en-US" sz="3200" dirty="0">
                <a:latin typeface="Californian FB" panose="0207040306080B030204" pitchFamily="18" charset="0"/>
              </a:rPr>
              <a:t>	</a:t>
            </a:r>
            <a:r>
              <a:rPr lang="en-US" sz="3200" dirty="0" smtClean="0">
                <a:latin typeface="Californian FB" panose="0207040306080B030204" pitchFamily="18" charset="0"/>
              </a:rPr>
              <a:t>A. Houseplants need water to live.</a:t>
            </a:r>
          </a:p>
          <a:p>
            <a:pPr marL="0" indent="0">
              <a:buNone/>
            </a:pPr>
            <a:r>
              <a:rPr lang="en-US" sz="3200" dirty="0">
                <a:latin typeface="Californian FB" panose="0207040306080B030204" pitchFamily="18" charset="0"/>
              </a:rPr>
              <a:t>	</a:t>
            </a:r>
            <a:r>
              <a:rPr lang="en-US" sz="3200" dirty="0" smtClean="0">
                <a:latin typeface="Californian FB" panose="0207040306080B030204" pitchFamily="18" charset="0"/>
              </a:rPr>
              <a:t>B. The body’s cells are composed of a high percentage of 		water.</a:t>
            </a:r>
          </a:p>
          <a:p>
            <a:pPr marL="0" indent="0">
              <a:buNone/>
            </a:pPr>
            <a:r>
              <a:rPr lang="en-US" sz="3200" dirty="0">
                <a:latin typeface="Californian FB" panose="0207040306080B030204" pitchFamily="18" charset="0"/>
              </a:rPr>
              <a:t>	</a:t>
            </a:r>
            <a:r>
              <a:rPr lang="en-US" sz="3200" dirty="0" smtClean="0">
                <a:latin typeface="Californian FB" panose="0207040306080B030204" pitchFamily="18" charset="0"/>
              </a:rPr>
              <a:t>C. Our bodies are made up of millions of cells.</a:t>
            </a:r>
          </a:p>
          <a:p>
            <a:pPr marL="0" indent="0">
              <a:buNone/>
            </a:pPr>
            <a:r>
              <a:rPr lang="en-US" sz="3200" dirty="0">
                <a:latin typeface="Californian FB" panose="0207040306080B030204" pitchFamily="18" charset="0"/>
              </a:rPr>
              <a:t>	</a:t>
            </a:r>
            <a:r>
              <a:rPr lang="en-US" sz="3200" dirty="0" smtClean="0">
                <a:latin typeface="Californian FB" panose="0207040306080B030204" pitchFamily="18" charset="0"/>
              </a:rPr>
              <a:t>D. Drink water because your body needs it to be efficient.</a:t>
            </a:r>
          </a:p>
        </p:txBody>
      </p:sp>
    </p:spTree>
    <p:extLst>
      <p:ext uri="{BB962C8B-B14F-4D97-AF65-F5344CB8AC3E}">
        <p14:creationId xmlns:p14="http://schemas.microsoft.com/office/powerpoint/2010/main" val="3395206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fornian FB" panose="0207040306080B030204" pitchFamily="18" charset="0"/>
              </a:rPr>
              <a:t>Tips for Determining an Implied Main Idea</a:t>
            </a:r>
            <a:endParaRPr lang="en-US" dirty="0">
              <a:latin typeface="Californian FB" panose="0207040306080B030204" pitchFamily="18" charset="0"/>
            </a:endParaRPr>
          </a:p>
        </p:txBody>
      </p:sp>
      <p:sp>
        <p:nvSpPr>
          <p:cNvPr id="3" name="Content Placeholder 2"/>
          <p:cNvSpPr>
            <a:spLocks noGrp="1"/>
          </p:cNvSpPr>
          <p:nvPr>
            <p:ph idx="1"/>
          </p:nvPr>
        </p:nvSpPr>
        <p:spPr/>
        <p:txBody>
          <a:bodyPr/>
          <a:lstStyle/>
          <a:p>
            <a:pPr marL="514350" indent="-514350">
              <a:buFont typeface="+mj-lt"/>
              <a:buAutoNum type="arabicPeriod"/>
            </a:pPr>
            <a:r>
              <a:rPr lang="en-US" b="1" dirty="0" smtClean="0">
                <a:latin typeface="Californian FB" panose="0207040306080B030204" pitchFamily="18" charset="0"/>
              </a:rPr>
              <a:t>Read the title. </a:t>
            </a:r>
            <a:r>
              <a:rPr lang="en-US" dirty="0" smtClean="0">
                <a:latin typeface="Californian FB" panose="0207040306080B030204" pitchFamily="18" charset="0"/>
              </a:rPr>
              <a:t>The title will help you identify the topic of the selection.</a:t>
            </a:r>
          </a:p>
          <a:p>
            <a:pPr marL="514350" indent="-514350">
              <a:buFont typeface="+mj-lt"/>
              <a:buAutoNum type="arabicPeriod"/>
            </a:pPr>
            <a:r>
              <a:rPr lang="en-US" b="1" dirty="0" smtClean="0">
                <a:latin typeface="Californian FB" panose="0207040306080B030204" pitchFamily="18" charset="0"/>
              </a:rPr>
              <a:t>Read the entire paragraph or passage. </a:t>
            </a:r>
            <a:r>
              <a:rPr lang="en-US" dirty="0" smtClean="0">
                <a:latin typeface="Californian FB" panose="0207040306080B030204" pitchFamily="18" charset="0"/>
              </a:rPr>
              <a:t>You’ll get a general understanding of the selection.</a:t>
            </a:r>
          </a:p>
          <a:p>
            <a:pPr marL="514350" indent="-514350">
              <a:buFont typeface="+mj-lt"/>
              <a:buAutoNum type="arabicPeriod"/>
            </a:pPr>
            <a:r>
              <a:rPr lang="en-US" b="1" dirty="0" smtClean="0">
                <a:latin typeface="Californian FB" panose="0207040306080B030204" pitchFamily="18" charset="0"/>
              </a:rPr>
              <a:t>Reread the facts and details in each paragraph.  </a:t>
            </a:r>
            <a:r>
              <a:rPr lang="en-US" dirty="0" smtClean="0">
                <a:latin typeface="Californian FB" panose="0207040306080B030204" pitchFamily="18" charset="0"/>
              </a:rPr>
              <a:t>Think of overall ideas that they share in common.</a:t>
            </a:r>
          </a:p>
          <a:p>
            <a:pPr marL="514350" indent="-514350">
              <a:buFont typeface="+mj-lt"/>
              <a:buAutoNum type="arabicPeriod"/>
            </a:pPr>
            <a:r>
              <a:rPr lang="en-US" b="1" dirty="0" smtClean="0">
                <a:latin typeface="Californian FB" panose="0207040306080B030204" pitchFamily="18" charset="0"/>
              </a:rPr>
              <a:t>Choose the answer that summarizes all of the facts and ideas in the passage. </a:t>
            </a:r>
            <a:r>
              <a:rPr lang="en-US" dirty="0" smtClean="0">
                <a:latin typeface="Californian FB" panose="0207040306080B030204" pitchFamily="18" charset="0"/>
              </a:rPr>
              <a:t>Confirm your choice by going back to the passage to check your evidence one more time.</a:t>
            </a:r>
            <a:endParaRPr lang="en-US" b="1" dirty="0">
              <a:latin typeface="Californian FB" panose="0207040306080B030204" pitchFamily="18" charset="0"/>
            </a:endParaRPr>
          </a:p>
        </p:txBody>
      </p:sp>
    </p:spTree>
    <p:extLst>
      <p:ext uri="{BB962C8B-B14F-4D97-AF65-F5344CB8AC3E}">
        <p14:creationId xmlns:p14="http://schemas.microsoft.com/office/powerpoint/2010/main" val="2444250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parkleText_16x9.potx" id="{771666D2-6CBA-47B2-A4DE-9266E545B17E}" vid="{D4FBD173-578B-4CAD-8C1F-42DB78090B0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3C3BCC1-5A1B-4CD5-ADDB-3F7223F1AD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Animation slide Sparkling text (widescreen)</Template>
  <TotalTime>0</TotalTime>
  <Words>298</Words>
  <Application>Microsoft Office PowerPoint</Application>
  <PresentationFormat>Custom</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Main Idea </vt:lpstr>
      <vt:lpstr>The Comeback of Rabies</vt:lpstr>
      <vt:lpstr>The Comeback of Rabies</vt:lpstr>
      <vt:lpstr>Tips for Finding a Stated Main Idea</vt:lpstr>
      <vt:lpstr>Implied Main Idea</vt:lpstr>
      <vt:lpstr>Putting Energy Back Into Your Life</vt:lpstr>
      <vt:lpstr>Putting Energy Back Into Your Life</vt:lpstr>
      <vt:lpstr>Tips for Determining an Implied Main Idea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2015-09-10T12:58:59Z</dcterms:created>
  <dcterms:modified xsi:type="dcterms:W3CDTF">2017-10-24T11:04:46Z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TC040144329991</vt:lpwstr>
  </property>
</Properties>
</file>