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5"/>
  </p:notesMasterIdLst>
  <p:sldIdLst>
    <p:sldId id="265" r:id="rId2"/>
    <p:sldId id="285" r:id="rId3"/>
    <p:sldId id="268" r:id="rId4"/>
    <p:sldId id="286" r:id="rId5"/>
    <p:sldId id="269" r:id="rId6"/>
    <p:sldId id="267" r:id="rId7"/>
    <p:sldId id="275" r:id="rId8"/>
    <p:sldId id="287" r:id="rId9"/>
    <p:sldId id="276" r:id="rId10"/>
    <p:sldId id="288" r:id="rId11"/>
    <p:sldId id="289" r:id="rId12"/>
    <p:sldId id="284" r:id="rId13"/>
    <p:sldId id="270" r:id="rId14"/>
    <p:sldId id="296" r:id="rId15"/>
    <p:sldId id="301" r:id="rId16"/>
    <p:sldId id="321" r:id="rId17"/>
    <p:sldId id="303" r:id="rId18"/>
    <p:sldId id="304" r:id="rId19"/>
    <p:sldId id="325" r:id="rId20"/>
    <p:sldId id="311" r:id="rId21"/>
    <p:sldId id="312" r:id="rId22"/>
    <p:sldId id="323" r:id="rId23"/>
    <p:sldId id="316" r:id="rId24"/>
  </p:sldIdLst>
  <p:sldSz cx="12192000" cy="6858000"/>
  <p:notesSz cx="6858000" cy="9144000"/>
  <p:embeddedFontLst>
    <p:embeddedFont>
      <p:font typeface="Cooper Black" panose="0208090404030B020404" pitchFamily="18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Gill Sans Ultra Bold" panose="020B0A02020104020203" pitchFamily="34" charset="0"/>
      <p:regular r:id="rId31"/>
    </p:embeddedFont>
    <p:embeddedFont>
      <p:font typeface="AR BONNIE" panose="02000000000000000000" pitchFamily="2" charset="0"/>
      <p:regular r:id="rId32"/>
    </p:embeddedFont>
    <p:embeddedFont>
      <p:font typeface="Baskerville Old Face" panose="02020602080505020303" pitchFamily="18" charset="0"/>
      <p:regular r:id="rId33"/>
    </p:embeddedFont>
    <p:embeddedFont>
      <p:font typeface="Century Gothic" panose="020B0502020202020204" pitchFamily="34" charset="0"/>
      <p:regular r:id="rId34"/>
      <p:bold r:id="rId35"/>
      <p:italic r:id="rId36"/>
      <p:boldItalic r:id="rId37"/>
    </p:embeddedFont>
    <p:embeddedFont>
      <p:font typeface="Impact" panose="020B0806030902050204" pitchFamily="34" charset="0"/>
      <p:regular r:id="rId38"/>
    </p:embeddedFont>
    <p:embeddedFont>
      <p:font typeface="Comic Sans MS" panose="030F0702030302020204" pitchFamily="66" charset="0"/>
      <p:regular r:id="rId39"/>
      <p:bold r:id="rId40"/>
      <p:italic r:id="rId41"/>
      <p:boldItalic r:id="rId42"/>
    </p:embeddedFont>
    <p:embeddedFont>
      <p:font typeface="Arabic Typesetting" panose="020B0604020202020204" charset="-78"/>
      <p:regular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CAFA"/>
    <a:srgbClr val="BDD0FB"/>
    <a:srgbClr val="D4BFF9"/>
    <a:srgbClr val="FFCF37"/>
    <a:srgbClr val="FFE285"/>
    <a:srgbClr val="FFD5D5"/>
    <a:srgbClr val="FF4747"/>
    <a:srgbClr val="F97439"/>
    <a:srgbClr val="F1FABC"/>
    <a:srgbClr val="FAB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4660"/>
  </p:normalViewPr>
  <p:slideViewPr>
    <p:cSldViewPr snapToGrid="0">
      <p:cViewPr varScale="1">
        <p:scale>
          <a:sx n="90" d="100"/>
          <a:sy n="90" d="100"/>
        </p:scale>
        <p:origin x="7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6F567-3AED-46EC-B87A-45A5B1CCE8E9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F48F6-02DF-4546-8981-362E0577C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95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20BD-68AC-4946-9028-69AC933C776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48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20BD-68AC-4946-9028-69AC933C776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10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20BD-68AC-4946-9028-69AC933C776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16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4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6.jpeg"/><Relationship Id="rId5" Type="http://schemas.openxmlformats.org/officeDocument/2006/relationships/image" Target="../media/image8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slide" Target="slide14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0.jpeg"/><Relationship Id="rId5" Type="http://schemas.openxmlformats.org/officeDocument/2006/relationships/slide" Target="slide1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0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slide" Target="slide17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0.jpeg"/><Relationship Id="rId5" Type="http://schemas.openxmlformats.org/officeDocument/2006/relationships/slide" Target="slide20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3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slide" Target="slide20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0.jpeg"/><Relationship Id="rId5" Type="http://schemas.openxmlformats.org/officeDocument/2006/relationships/slide" Target="slide23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1789" y="540405"/>
            <a:ext cx="11033760" cy="5547360"/>
          </a:xfrm>
          <a:prstGeom prst="rect">
            <a:avLst/>
          </a:prstGeom>
          <a:solidFill>
            <a:srgbClr val="0070C0">
              <a:alpha val="79000"/>
            </a:srgb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888" y="901702"/>
            <a:ext cx="9936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i="1" dirty="0">
                <a:solidFill>
                  <a:srgbClr val="C00000"/>
                </a:solidFill>
                <a:latin typeface="Impact" panose="020B0806030902050204" pitchFamily="34" charset="0"/>
              </a:rPr>
              <a:t>ONOMATOPOEIA: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6592" y="782176"/>
            <a:ext cx="9936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i="1" dirty="0">
                <a:latin typeface="Impact" panose="020B0806030902050204" pitchFamily="34" charset="0"/>
              </a:rPr>
              <a:t>ONOMATOPOEIA: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3488" y="2156091"/>
            <a:ext cx="1083868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500" i="1" dirty="0">
                <a:solidFill>
                  <a:srgbClr val="C00000"/>
                </a:solidFill>
                <a:latin typeface="Impact" panose="020B0806030902050204" pitchFamily="34" charset="0"/>
              </a:rPr>
              <a:t>IT’S EASY!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1491" y="1955903"/>
            <a:ext cx="9185528" cy="29392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500" i="1" dirty="0">
                <a:latin typeface="Impact" panose="020B0806030902050204" pitchFamily="34" charset="0"/>
              </a:rPr>
              <a:t>IT’S EASY!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7047" y="4705268"/>
            <a:ext cx="99364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0" i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8633" y="4645661"/>
            <a:ext cx="18473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5000" i="1" dirty="0">
              <a:latin typeface="Impact" panose="020B0806030902050204" pitchFamily="34" charset="0"/>
            </a:endParaRPr>
          </a:p>
        </p:txBody>
      </p:sp>
      <p:sp>
        <p:nvSpPr>
          <p:cNvPr id="13" name="Explosion 1 12"/>
          <p:cNvSpPr/>
          <p:nvPr/>
        </p:nvSpPr>
        <p:spPr>
          <a:xfrm rot="10390640">
            <a:off x="9048858" y="218098"/>
            <a:ext cx="2780316" cy="2133538"/>
          </a:xfrm>
          <a:prstGeom prst="irregularSeal1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xplosion 1 13"/>
          <p:cNvSpPr/>
          <p:nvPr/>
        </p:nvSpPr>
        <p:spPr>
          <a:xfrm rot="10390640">
            <a:off x="8981427" y="111685"/>
            <a:ext cx="2780316" cy="2133538"/>
          </a:xfrm>
          <a:prstGeom prst="irregularSeal1">
            <a:avLst/>
          </a:prstGeom>
          <a:solidFill>
            <a:srgbClr val="FFC000"/>
          </a:solidFill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21038689">
            <a:off x="9639446" y="818950"/>
            <a:ext cx="2097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rgbClr val="002060"/>
                </a:solidFill>
                <a:latin typeface="Impact" panose="020B0806030902050204" pitchFamily="34" charset="0"/>
              </a:rPr>
              <a:t>POW!</a:t>
            </a:r>
          </a:p>
        </p:txBody>
      </p:sp>
      <p:sp>
        <p:nvSpPr>
          <p:cNvPr id="18" name="Explosion 1 17"/>
          <p:cNvSpPr/>
          <p:nvPr/>
        </p:nvSpPr>
        <p:spPr>
          <a:xfrm rot="10183454">
            <a:off x="-109072" y="-102832"/>
            <a:ext cx="2127151" cy="1516057"/>
          </a:xfrm>
          <a:prstGeom prst="irregularSeal1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xplosion 1 16"/>
          <p:cNvSpPr/>
          <p:nvPr/>
        </p:nvSpPr>
        <p:spPr>
          <a:xfrm rot="10183454">
            <a:off x="-182132" y="-217623"/>
            <a:ext cx="2127151" cy="1516057"/>
          </a:xfrm>
          <a:prstGeom prst="irregularSeal1">
            <a:avLst/>
          </a:prstGeom>
          <a:solidFill>
            <a:srgbClr val="FD560B"/>
          </a:solidFill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21038689">
            <a:off x="338931" y="142472"/>
            <a:ext cx="209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ZIP!</a:t>
            </a:r>
          </a:p>
        </p:txBody>
      </p:sp>
      <p:sp>
        <p:nvSpPr>
          <p:cNvPr id="24" name="Explosion 1 23"/>
          <p:cNvSpPr/>
          <p:nvPr/>
        </p:nvSpPr>
        <p:spPr>
          <a:xfrm rot="10242762">
            <a:off x="497699" y="4667147"/>
            <a:ext cx="2512270" cy="1857350"/>
          </a:xfrm>
          <a:prstGeom prst="irregularSeal1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xplosion 1 25"/>
          <p:cNvSpPr/>
          <p:nvPr/>
        </p:nvSpPr>
        <p:spPr>
          <a:xfrm rot="10242762">
            <a:off x="422956" y="4580051"/>
            <a:ext cx="2512270" cy="1857350"/>
          </a:xfrm>
          <a:prstGeom prst="irregularSeal1">
            <a:avLst/>
          </a:prstGeom>
          <a:solidFill>
            <a:srgbClr val="FF0000"/>
          </a:solidFill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 rot="21038689">
            <a:off x="976553" y="5144294"/>
            <a:ext cx="209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FFC000"/>
                </a:solidFill>
                <a:latin typeface="Impact" panose="020B0806030902050204" pitchFamily="34" charset="0"/>
              </a:rPr>
              <a:t>MOO!</a:t>
            </a:r>
          </a:p>
        </p:txBody>
      </p:sp>
      <p:sp>
        <p:nvSpPr>
          <p:cNvPr id="28" name="Explosion 2 27"/>
          <p:cNvSpPr/>
          <p:nvPr/>
        </p:nvSpPr>
        <p:spPr>
          <a:xfrm rot="340644">
            <a:off x="9737479" y="5351541"/>
            <a:ext cx="2297137" cy="1508363"/>
          </a:xfrm>
          <a:prstGeom prst="irregularSeal2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xplosion 1 32"/>
          <p:cNvSpPr/>
          <p:nvPr/>
        </p:nvSpPr>
        <p:spPr>
          <a:xfrm rot="11579625">
            <a:off x="10421887" y="3433686"/>
            <a:ext cx="1859158" cy="1378325"/>
          </a:xfrm>
          <a:prstGeom prst="irregularSeal1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xplosion 1 30"/>
          <p:cNvSpPr/>
          <p:nvPr/>
        </p:nvSpPr>
        <p:spPr>
          <a:xfrm rot="11579625">
            <a:off x="10316512" y="3388962"/>
            <a:ext cx="1859158" cy="1378325"/>
          </a:xfrm>
          <a:prstGeom prst="irregularSeal1">
            <a:avLst/>
          </a:prstGeom>
          <a:solidFill>
            <a:srgbClr val="F64CF6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 rot="377738">
            <a:off x="10769597" y="3896496"/>
            <a:ext cx="18127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latin typeface="Impact" panose="020B0806030902050204" pitchFamily="34" charset="0"/>
              </a:rPr>
              <a:t>FIZZ!</a:t>
            </a:r>
          </a:p>
        </p:txBody>
      </p:sp>
      <p:sp>
        <p:nvSpPr>
          <p:cNvPr id="34" name="Explosion 1 33"/>
          <p:cNvSpPr/>
          <p:nvPr/>
        </p:nvSpPr>
        <p:spPr>
          <a:xfrm rot="10255918">
            <a:off x="-163179" y="2039417"/>
            <a:ext cx="1710079" cy="1392715"/>
          </a:xfrm>
          <a:prstGeom prst="irregularSeal1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xplosion 1 34"/>
          <p:cNvSpPr/>
          <p:nvPr/>
        </p:nvSpPr>
        <p:spPr>
          <a:xfrm rot="10255918">
            <a:off x="-248945" y="1992645"/>
            <a:ext cx="1721807" cy="1380533"/>
          </a:xfrm>
          <a:prstGeom prst="irregularSeal1">
            <a:avLst/>
          </a:prstGeom>
          <a:solidFill>
            <a:srgbClr val="FF99CC"/>
          </a:solidFill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 rot="20977323">
            <a:off x="38703" y="2408730"/>
            <a:ext cx="18127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0070C0"/>
                </a:solidFill>
                <a:latin typeface="Impact" panose="020B0806030902050204" pitchFamily="34" charset="0"/>
              </a:rPr>
              <a:t>SPLAT!</a:t>
            </a:r>
          </a:p>
        </p:txBody>
      </p:sp>
      <p:sp>
        <p:nvSpPr>
          <p:cNvPr id="42" name="Explosion 1 41"/>
          <p:cNvSpPr/>
          <p:nvPr/>
        </p:nvSpPr>
        <p:spPr>
          <a:xfrm rot="10332343" flipH="1">
            <a:off x="2214447" y="-39171"/>
            <a:ext cx="1440393" cy="1033988"/>
          </a:xfrm>
          <a:prstGeom prst="irregularSeal1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xplosion 1 42"/>
          <p:cNvSpPr/>
          <p:nvPr/>
        </p:nvSpPr>
        <p:spPr>
          <a:xfrm rot="10332343" flipH="1">
            <a:off x="2132010" y="-57330"/>
            <a:ext cx="1440393" cy="1033988"/>
          </a:xfrm>
          <a:prstGeom prst="irregularSeal1">
            <a:avLst/>
          </a:prstGeom>
          <a:solidFill>
            <a:srgbClr val="FFC0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 rot="20977323">
            <a:off x="2130681" y="196551"/>
            <a:ext cx="18127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latin typeface="Impact" panose="020B0806030902050204" pitchFamily="34" charset="0"/>
              </a:rPr>
              <a:t>    </a:t>
            </a:r>
            <a:r>
              <a:rPr lang="en-US" sz="2600" i="1" dirty="0">
                <a:solidFill>
                  <a:srgbClr val="FF0000"/>
                </a:solidFill>
                <a:latin typeface="Impact" panose="020B0806030902050204" pitchFamily="34" charset="0"/>
              </a:rPr>
              <a:t>BAM!</a:t>
            </a:r>
          </a:p>
        </p:txBody>
      </p:sp>
      <p:sp>
        <p:nvSpPr>
          <p:cNvPr id="45" name="Explosion 2 44"/>
          <p:cNvSpPr/>
          <p:nvPr/>
        </p:nvSpPr>
        <p:spPr>
          <a:xfrm rot="309194">
            <a:off x="9699401" y="5207240"/>
            <a:ext cx="2297137" cy="1508363"/>
          </a:xfrm>
          <a:prstGeom prst="irregularSeal2">
            <a:avLst/>
          </a:prstGeom>
          <a:solidFill>
            <a:srgbClr val="FFFF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20712450">
            <a:off x="10094931" y="5549020"/>
            <a:ext cx="209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  <a:latin typeface="Impact" panose="020B0806030902050204" pitchFamily="34" charset="0"/>
              </a:rPr>
              <a:t>POP!</a:t>
            </a:r>
          </a:p>
        </p:txBody>
      </p:sp>
    </p:spTree>
    <p:extLst>
      <p:ext uri="{BB962C8B-B14F-4D97-AF65-F5344CB8AC3E}">
        <p14:creationId xmlns:p14="http://schemas.microsoft.com/office/powerpoint/2010/main" val="1953064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02659" y="731579"/>
            <a:ext cx="8511988" cy="3709996"/>
          </a:xfrm>
          <a:prstGeom prst="rect">
            <a:avLst/>
          </a:prstGeom>
          <a:solidFill>
            <a:schemeClr val="tx1"/>
          </a:solidFill>
          <a:ln w="444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MS900074699[1]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943600" y="3709988"/>
            <a:ext cx="304800" cy="304800"/>
          </a:xfrm>
          <a:prstGeom prst="rect">
            <a:avLst/>
          </a:prstGeom>
        </p:spPr>
      </p:pic>
      <p:pic>
        <p:nvPicPr>
          <p:cNvPr id="2051" name="Picture 3" descr="C:\Documents and Settings\Jake\Local Settings\Temporary Internet Files\Content.IE5\PGXETOY6\MP900314347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50189">
            <a:off x="3039057" y="966610"/>
            <a:ext cx="4993265" cy="3127590"/>
          </a:xfrm>
          <a:prstGeom prst="rect">
            <a:avLst/>
          </a:prstGeom>
          <a:noFill/>
          <a:ln w="44450">
            <a:noFill/>
          </a:ln>
        </p:spPr>
      </p:pic>
      <p:pic>
        <p:nvPicPr>
          <p:cNvPr id="7170" name="Picture 2" descr="File:Human Ear (sketch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785" y="363633"/>
            <a:ext cx="2481580" cy="3537581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26341" y="4707922"/>
            <a:ext cx="9090024" cy="14239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444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2766" y="389731"/>
            <a:ext cx="3383434" cy="9412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44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2766" y="385966"/>
            <a:ext cx="308895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" i="1" dirty="0">
                <a:solidFill>
                  <a:schemeClr val="bg1"/>
                </a:solidFill>
                <a:latin typeface="Impact" panose="020B0806030902050204" pitchFamily="34" charset="0"/>
              </a:rPr>
              <a:t>                                        </a:t>
            </a:r>
            <a:r>
              <a:rPr lang="en-US" sz="6200" b="1" i="1" dirty="0">
                <a:solidFill>
                  <a:schemeClr val="bg1"/>
                </a:solidFill>
                <a:latin typeface="Baskerville Old Face" panose="02020602080505020303" pitchFamily="18" charset="0"/>
                <a:cs typeface="Arabic Typesetting" panose="03020402040406030203" pitchFamily="66" charset="-78"/>
              </a:rPr>
              <a:t>Buzz #2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11104" y="4805525"/>
            <a:ext cx="9128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T</a:t>
            </a:r>
            <a:r>
              <a:rPr lang="en-US" sz="3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HE LOUD </a:t>
            </a:r>
            <a:r>
              <a:rPr lang="en-US" sz="40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BUZZ</a:t>
            </a:r>
            <a:r>
              <a:rPr lang="en-US" sz="3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OF THE CHAINSAW HURT MY EARS!</a:t>
            </a:r>
          </a:p>
        </p:txBody>
      </p:sp>
    </p:spTree>
    <p:extLst>
      <p:ext uri="{BB962C8B-B14F-4D97-AF65-F5344CB8AC3E}">
        <p14:creationId xmlns:p14="http://schemas.microsoft.com/office/powerpoint/2010/main" val="18692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S900074724[1]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943600" y="3709988"/>
            <a:ext cx="304800" cy="304800"/>
          </a:xfrm>
          <a:prstGeom prst="rect">
            <a:avLst/>
          </a:prstGeom>
        </p:spPr>
      </p:pic>
      <p:pic>
        <p:nvPicPr>
          <p:cNvPr id="3074" name="Picture 2" descr="C:\Documents and Settings\Jake\Local Settings\Temporary Internet Files\Content.IE5\BJUKP8MM\MP91021879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8470" y="1067710"/>
            <a:ext cx="6719047" cy="4549355"/>
          </a:xfrm>
          <a:prstGeom prst="rect">
            <a:avLst/>
          </a:prstGeom>
          <a:noFill/>
          <a:ln w="44450">
            <a:solidFill>
              <a:schemeClr val="bg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02766" y="389730"/>
            <a:ext cx="3343093" cy="1035657"/>
          </a:xfrm>
          <a:prstGeom prst="rect">
            <a:avLst/>
          </a:prstGeom>
          <a:solidFill>
            <a:schemeClr val="tx1"/>
          </a:solidFill>
          <a:ln w="444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2766" y="431147"/>
            <a:ext cx="308895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" i="1" dirty="0">
                <a:solidFill>
                  <a:schemeClr val="bg1"/>
                </a:solidFill>
                <a:latin typeface="Impact" panose="020B0806030902050204" pitchFamily="34" charset="0"/>
              </a:rPr>
              <a:t>                                        </a:t>
            </a:r>
            <a:r>
              <a:rPr lang="en-US" sz="6200" b="1" i="1" dirty="0">
                <a:solidFill>
                  <a:schemeClr val="bg1"/>
                </a:solidFill>
                <a:latin typeface="Baskerville Old Face" panose="02020602080505020303" pitchFamily="18" charset="0"/>
                <a:cs typeface="Arabic Typesetting" panose="03020402040406030203" pitchFamily="66" charset="-78"/>
              </a:rPr>
              <a:t>Buzz #3</a:t>
            </a:r>
          </a:p>
        </p:txBody>
      </p:sp>
      <p:sp>
        <p:nvSpPr>
          <p:cNvPr id="8" name="Rectangle 7"/>
          <p:cNvSpPr/>
          <p:nvPr/>
        </p:nvSpPr>
        <p:spPr>
          <a:xfrm>
            <a:off x="2447364" y="5311587"/>
            <a:ext cx="9090024" cy="941295"/>
          </a:xfrm>
          <a:prstGeom prst="rect">
            <a:avLst/>
          </a:prstGeom>
          <a:solidFill>
            <a:schemeClr val="tx1"/>
          </a:solidFill>
          <a:ln w="444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97656" y="5473814"/>
            <a:ext cx="9128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T</a:t>
            </a:r>
            <a:r>
              <a:rPr lang="en-US" sz="3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HE HELICOPTER </a:t>
            </a:r>
            <a:r>
              <a:rPr lang="en-US" sz="40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BUZZED</a:t>
            </a:r>
            <a:r>
              <a:rPr lang="en-US" sz="3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OVERHEAD.</a:t>
            </a:r>
          </a:p>
        </p:txBody>
      </p:sp>
    </p:spTree>
    <p:extLst>
      <p:ext uri="{BB962C8B-B14F-4D97-AF65-F5344CB8AC3E}">
        <p14:creationId xmlns:p14="http://schemas.microsoft.com/office/powerpoint/2010/main" val="241682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ffee, Siebträgermaschine, Tea, Italian Coff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78" y="1016488"/>
            <a:ext cx="4588730" cy="3444012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S900074953[1]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829800" y="6858000"/>
            <a:ext cx="304800" cy="304800"/>
          </a:xfrm>
          <a:prstGeom prst="rect">
            <a:avLst/>
          </a:prstGeom>
        </p:spPr>
      </p:pic>
      <p:pic>
        <p:nvPicPr>
          <p:cNvPr id="4098" name="Picture 2" descr="C:\Documents and Settings\Jake\Local Settings\Temporary Internet Files\Content.IE5\PGXETOY6\MP900402639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4552" y="499003"/>
            <a:ext cx="4364716" cy="5269785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</p:spPr>
      </p:pic>
      <p:sp>
        <p:nvSpPr>
          <p:cNvPr id="6" name="Rectangle 5"/>
          <p:cNvSpPr/>
          <p:nvPr/>
        </p:nvSpPr>
        <p:spPr>
          <a:xfrm>
            <a:off x="577733" y="389731"/>
            <a:ext cx="3295019" cy="9412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44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7735" y="389731"/>
            <a:ext cx="308895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" i="1" dirty="0">
                <a:solidFill>
                  <a:schemeClr val="bg1"/>
                </a:solidFill>
                <a:latin typeface="Impact" panose="020B0806030902050204" pitchFamily="34" charset="0"/>
              </a:rPr>
              <a:t>                                        </a:t>
            </a:r>
            <a:r>
              <a:rPr lang="en-US" sz="6200" b="1" i="1" dirty="0">
                <a:solidFill>
                  <a:schemeClr val="bg1"/>
                </a:solidFill>
                <a:latin typeface="Baskerville Old Face" panose="02020602080505020303" pitchFamily="18" charset="0"/>
                <a:cs typeface="Arabic Typesetting" panose="03020402040406030203" pitchFamily="66" charset="-78"/>
              </a:rPr>
              <a:t>Buzz #4</a:t>
            </a:r>
          </a:p>
        </p:txBody>
      </p:sp>
      <p:sp>
        <p:nvSpPr>
          <p:cNvPr id="9" name="Rectangle 8"/>
          <p:cNvSpPr/>
          <p:nvPr/>
        </p:nvSpPr>
        <p:spPr>
          <a:xfrm>
            <a:off x="900952" y="4750399"/>
            <a:ext cx="7519047" cy="13672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44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7051" y="4880044"/>
            <a:ext cx="72729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T</a:t>
            </a:r>
            <a:r>
              <a:rPr lang="en-US" sz="30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HE BUSY CAFÉ </a:t>
            </a:r>
            <a:r>
              <a:rPr lang="en-US" sz="36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BUZZED</a:t>
            </a:r>
            <a:r>
              <a:rPr lang="en-US" sz="30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WITH ACTIVITY. </a:t>
            </a:r>
          </a:p>
        </p:txBody>
      </p:sp>
    </p:spTree>
    <p:extLst>
      <p:ext uri="{BB962C8B-B14F-4D97-AF65-F5344CB8AC3E}">
        <p14:creationId xmlns:p14="http://schemas.microsoft.com/office/powerpoint/2010/main" val="237093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0269" y="509156"/>
            <a:ext cx="6992471" cy="2507410"/>
          </a:xfrm>
          <a:prstGeom prst="rect">
            <a:avLst/>
          </a:prstGeom>
          <a:solidFill>
            <a:srgbClr val="F1FABC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58108" y="687932"/>
            <a:ext cx="63066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  <a:r>
              <a:rPr lang="en-US" sz="28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HAINSAWS,HELICOPTERS, AND BUSY CAFÉS DO NOT MAKE THE SAME KIND OF </a:t>
            </a:r>
            <a:r>
              <a:rPr lang="en-US" sz="36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BUZZ</a:t>
            </a:r>
            <a:r>
              <a:rPr lang="en-US" sz="28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r>
              <a:rPr lang="en-US" sz="3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  <a:r>
              <a:rPr lang="en-US" sz="28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ONTEXT IS IMPORTANT.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864222" y="3351285"/>
            <a:ext cx="8659905" cy="2675964"/>
          </a:xfrm>
          <a:prstGeom prst="rect">
            <a:avLst/>
          </a:prstGeom>
          <a:solidFill>
            <a:srgbClr val="D4BFF9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40739" y="3519716"/>
            <a:ext cx="812202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O</a:t>
            </a:r>
            <a:r>
              <a:rPr lang="en-US" sz="28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NOMATOPOEIA IS EASY, ISN’T IT? LET’S WRAP THIS LESSON UP WITH A FEW QUESTIONS THAT WILL GIVE YOU A CHANCE TO SHOW OFF WHAT YOU KNOW.  </a:t>
            </a:r>
            <a:endParaRPr lang="en-US" sz="2800" dirty="0"/>
          </a:p>
        </p:txBody>
      </p:sp>
      <p:sp>
        <p:nvSpPr>
          <p:cNvPr id="11" name="Explosion 1 10"/>
          <p:cNvSpPr/>
          <p:nvPr/>
        </p:nvSpPr>
        <p:spPr>
          <a:xfrm rot="11495103">
            <a:off x="8061834" y="475501"/>
            <a:ext cx="3446740" cy="2655435"/>
          </a:xfrm>
          <a:prstGeom prst="irregularSeal1">
            <a:avLst/>
          </a:prstGeom>
          <a:solidFill>
            <a:schemeClr val="bg1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 1 9"/>
          <p:cNvSpPr/>
          <p:nvPr/>
        </p:nvSpPr>
        <p:spPr>
          <a:xfrm rot="11358756">
            <a:off x="7994755" y="232706"/>
            <a:ext cx="3446740" cy="2655435"/>
          </a:xfrm>
          <a:prstGeom prst="irregularSeal1">
            <a:avLst/>
          </a:prstGeom>
          <a:solidFill>
            <a:srgbClr val="FFC000"/>
          </a:solidFill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451515">
            <a:off x="8811759" y="760259"/>
            <a:ext cx="1812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latin typeface="Impact" panose="020B0806030902050204" pitchFamily="34" charset="0"/>
              </a:rPr>
              <a:t>    </a:t>
            </a:r>
            <a:r>
              <a:rPr lang="en-US" sz="5400" i="1" dirty="0">
                <a:solidFill>
                  <a:srgbClr val="FF0000"/>
                </a:solidFill>
                <a:latin typeface="Impact" panose="020B0806030902050204" pitchFamily="34" charset="0"/>
              </a:rPr>
              <a:t>BUZZ!</a:t>
            </a:r>
          </a:p>
        </p:txBody>
      </p:sp>
      <p:sp>
        <p:nvSpPr>
          <p:cNvPr id="15" name="Explosion 1 14"/>
          <p:cNvSpPr/>
          <p:nvPr/>
        </p:nvSpPr>
        <p:spPr>
          <a:xfrm rot="10183454">
            <a:off x="508147" y="2832716"/>
            <a:ext cx="2413701" cy="1681635"/>
          </a:xfrm>
          <a:prstGeom prst="irregularSeal1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xplosion 1 13"/>
          <p:cNvSpPr/>
          <p:nvPr/>
        </p:nvSpPr>
        <p:spPr>
          <a:xfrm rot="10183454">
            <a:off x="401680" y="2715413"/>
            <a:ext cx="2413701" cy="1681635"/>
          </a:xfrm>
          <a:prstGeom prst="irregularSeal1">
            <a:avLst/>
          </a:prstGeom>
          <a:solidFill>
            <a:srgbClr val="FD560B"/>
          </a:solidFill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20831808">
            <a:off x="938496" y="3182763"/>
            <a:ext cx="209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FFFF00"/>
                </a:solidFill>
                <a:latin typeface="Impact" panose="020B0806030902050204" pitchFamily="34" charset="0"/>
              </a:rPr>
              <a:t>BUZZ!</a:t>
            </a:r>
          </a:p>
        </p:txBody>
      </p:sp>
      <p:sp>
        <p:nvSpPr>
          <p:cNvPr id="17" name="Explosion 1 16"/>
          <p:cNvSpPr/>
          <p:nvPr/>
        </p:nvSpPr>
        <p:spPr>
          <a:xfrm rot="11456832">
            <a:off x="720674" y="4698803"/>
            <a:ext cx="1988645" cy="1449065"/>
          </a:xfrm>
          <a:prstGeom prst="irregularSeal1">
            <a:avLst/>
          </a:prstGeom>
          <a:solidFill>
            <a:schemeClr val="bg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xplosion 1 17"/>
          <p:cNvSpPr/>
          <p:nvPr/>
        </p:nvSpPr>
        <p:spPr>
          <a:xfrm rot="11456832">
            <a:off x="607968" y="4630991"/>
            <a:ext cx="1988645" cy="1449065"/>
          </a:xfrm>
          <a:prstGeom prst="irregularSeal1">
            <a:avLst/>
          </a:prstGeom>
          <a:solidFill>
            <a:srgbClr val="FF0000"/>
          </a:solidFill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722525">
            <a:off x="1010053" y="5187447"/>
            <a:ext cx="20970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i="1" dirty="0">
                <a:solidFill>
                  <a:srgbClr val="FFC000"/>
                </a:solidFill>
                <a:latin typeface="Impact" panose="020B0806030902050204" pitchFamily="34" charset="0"/>
              </a:rPr>
              <a:t>BUZZ!</a:t>
            </a:r>
          </a:p>
        </p:txBody>
      </p:sp>
    </p:spTree>
    <p:extLst>
      <p:ext uri="{BB962C8B-B14F-4D97-AF65-F5344CB8AC3E}">
        <p14:creationId xmlns:p14="http://schemas.microsoft.com/office/powerpoint/2010/main" val="1854173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05113" y="357777"/>
            <a:ext cx="10945907" cy="21891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hlinkClick r:id="rId2" action="ppaction://hlinksldjump"/>
          </p:cNvPr>
          <p:cNvSpPr/>
          <p:nvPr/>
        </p:nvSpPr>
        <p:spPr>
          <a:xfrm>
            <a:off x="7799292" y="5354898"/>
            <a:ext cx="3440203" cy="688570"/>
          </a:xfrm>
          <a:prstGeom prst="roundRect">
            <a:avLst/>
          </a:prstGeom>
          <a:solidFill>
            <a:srgbClr val="FFCF37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D.)</a:t>
            </a:r>
            <a:r>
              <a:rPr lang="en-US" sz="2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 </a:t>
            </a:r>
            <a:r>
              <a:rPr lang="en-US" sz="3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BURNED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007" y="443015"/>
            <a:ext cx="1051411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S</a:t>
            </a:r>
            <a:r>
              <a:rPr lang="en-US" sz="21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ELECT AN EXAMPLE OF ONOMATOPOEIA THAT CORRECTLY COMPLETES THE SENTENCE. </a:t>
            </a:r>
            <a:r>
              <a:rPr lang="en-US" sz="2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  <a:r>
              <a:rPr lang="en-US" sz="21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LICK ON THE ANSWER. </a:t>
            </a:r>
            <a:endParaRPr lang="en-US" sz="2100" dirty="0"/>
          </a:p>
        </p:txBody>
      </p:sp>
      <p:sp>
        <p:nvSpPr>
          <p:cNvPr id="21" name="TextBox 20"/>
          <p:cNvSpPr txBox="1"/>
          <p:nvPr/>
        </p:nvSpPr>
        <p:spPr>
          <a:xfrm>
            <a:off x="821007" y="1359007"/>
            <a:ext cx="1144742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1.) </a:t>
            </a:r>
            <a:r>
              <a:rPr lang="en-US" sz="3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T</a:t>
            </a:r>
            <a:r>
              <a:rPr lang="en-US" sz="29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HE BACON AND EGGS ______________ ON THE </a:t>
            </a:r>
          </a:p>
          <a:p>
            <a:r>
              <a:rPr lang="en-US" sz="29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   </a:t>
            </a:r>
            <a:r>
              <a:rPr lang="en-US" sz="3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 </a:t>
            </a:r>
            <a:r>
              <a:rPr lang="en-US" sz="29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HOT GRIDDLE.</a:t>
            </a:r>
            <a:endParaRPr lang="en-US" sz="2900" dirty="0"/>
          </a:p>
        </p:txBody>
      </p:sp>
      <p:pic>
        <p:nvPicPr>
          <p:cNvPr id="31" name="Picture 7" descr="C:\Documents and Settings\Jake\Local Settings\Temporary Internet Files\Content.IE5\PGXETOY6\MP910220724[1].jpg"/>
          <p:cNvPicPr>
            <a:picLocks noChangeAspect="1" noChangeArrowheads="1"/>
          </p:cNvPicPr>
          <p:nvPr/>
        </p:nvPicPr>
        <p:blipFill rotWithShape="1">
          <a:blip r:embed="rId3" cstate="print"/>
          <a:srcRect t="11415" b="25140"/>
          <a:stretch/>
        </p:blipFill>
        <p:spPr bwMode="auto">
          <a:xfrm>
            <a:off x="941294" y="2811289"/>
            <a:ext cx="6387353" cy="3232179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</p:spPr>
      </p:pic>
      <p:sp>
        <p:nvSpPr>
          <p:cNvPr id="37" name="Rounded Rectangle 36">
            <a:hlinkClick r:id="rId2" action="ppaction://hlinksldjump"/>
          </p:cNvPr>
          <p:cNvSpPr/>
          <p:nvPr/>
        </p:nvSpPr>
        <p:spPr>
          <a:xfrm>
            <a:off x="7799292" y="4498167"/>
            <a:ext cx="3440202" cy="688570"/>
          </a:xfrm>
          <a:prstGeom prst="roundRect">
            <a:avLst/>
          </a:prstGeom>
          <a:solidFill>
            <a:srgbClr val="FFCF37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C.)</a:t>
            </a:r>
            <a:r>
              <a:rPr lang="en-US" sz="2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 </a:t>
            </a:r>
            <a:r>
              <a:rPr lang="en-US" sz="3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FRIED</a:t>
            </a:r>
          </a:p>
        </p:txBody>
      </p:sp>
      <p:sp>
        <p:nvSpPr>
          <p:cNvPr id="38" name="Rounded Rectangle 37">
            <a:hlinkClick r:id="rId2" action="ppaction://hlinksldjump"/>
          </p:cNvPr>
          <p:cNvSpPr/>
          <p:nvPr/>
        </p:nvSpPr>
        <p:spPr>
          <a:xfrm>
            <a:off x="7799291" y="2775460"/>
            <a:ext cx="3440203" cy="697831"/>
          </a:xfrm>
          <a:prstGeom prst="roundRect">
            <a:avLst/>
          </a:prstGeom>
          <a:solidFill>
            <a:srgbClr val="FFCF37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A.)</a:t>
            </a:r>
            <a:r>
              <a:rPr lang="en-US" sz="2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 </a:t>
            </a:r>
            <a:r>
              <a:rPr lang="en-US" sz="3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COOKED</a:t>
            </a:r>
          </a:p>
        </p:txBody>
      </p:sp>
      <p:sp>
        <p:nvSpPr>
          <p:cNvPr id="44" name="Rounded Rectangle 43">
            <a:hlinkClick r:id="rId4" action="ppaction://hlinksldjump"/>
          </p:cNvPr>
          <p:cNvSpPr/>
          <p:nvPr/>
        </p:nvSpPr>
        <p:spPr>
          <a:xfrm>
            <a:off x="7797424" y="3631995"/>
            <a:ext cx="3440203" cy="697831"/>
          </a:xfrm>
          <a:prstGeom prst="roundRect">
            <a:avLst/>
          </a:prstGeom>
          <a:solidFill>
            <a:srgbClr val="FFCF37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B.)</a:t>
            </a:r>
            <a:r>
              <a:rPr lang="en-US" sz="2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 </a:t>
            </a:r>
            <a:r>
              <a:rPr lang="en-US" sz="3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SIZZLED</a:t>
            </a:r>
          </a:p>
        </p:txBody>
      </p:sp>
    </p:spTree>
    <p:extLst>
      <p:ext uri="{BB962C8B-B14F-4D97-AF65-F5344CB8AC3E}">
        <p14:creationId xmlns:p14="http://schemas.microsoft.com/office/powerpoint/2010/main" val="3597804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S900388513[2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1673225" y="7010400"/>
            <a:ext cx="406400" cy="304800"/>
          </a:xfrm>
          <a:prstGeom prst="rect">
            <a:avLst/>
          </a:prstGeom>
        </p:spPr>
      </p:pic>
      <p:sp>
        <p:nvSpPr>
          <p:cNvPr id="11" name="Right Arrow 10">
            <a:hlinkClick r:id="rId6" action="ppaction://hlinksldjump"/>
          </p:cNvPr>
          <p:cNvSpPr/>
          <p:nvPr/>
        </p:nvSpPr>
        <p:spPr>
          <a:xfrm flipH="1">
            <a:off x="1018945" y="609601"/>
            <a:ext cx="4010253" cy="1276350"/>
          </a:xfrm>
          <a:prstGeom prst="rightArrow">
            <a:avLst>
              <a:gd name="adj1" fmla="val 60706"/>
              <a:gd name="adj2" fmla="val 50973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tx1"/>
                </a:solidFill>
                <a:latin typeface="Comic Sans MS" pitchFamily="66" charset="0"/>
              </a:rPr>
              <a:t>G</a:t>
            </a:r>
            <a:r>
              <a:rPr lang="en-US" sz="3600" b="1" i="1" dirty="0">
                <a:solidFill>
                  <a:schemeClr val="tx1"/>
                </a:solidFill>
                <a:latin typeface="Comic Sans MS" pitchFamily="66" charset="0"/>
              </a:rPr>
              <a:t>O </a:t>
            </a:r>
            <a:r>
              <a:rPr lang="en-US" sz="4400" b="1" i="1" dirty="0">
                <a:solidFill>
                  <a:schemeClr val="tx1"/>
                </a:solidFill>
                <a:latin typeface="Comic Sans MS" pitchFamily="66" charset="0"/>
              </a:rPr>
              <a:t>B</a:t>
            </a:r>
            <a:r>
              <a:rPr lang="en-US" sz="3600" b="1" i="1" dirty="0">
                <a:solidFill>
                  <a:schemeClr val="tx1"/>
                </a:solidFill>
                <a:latin typeface="Comic Sans MS" pitchFamily="66" charset="0"/>
              </a:rPr>
              <a:t>ACK!</a:t>
            </a: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6171488" y="4886326"/>
            <a:ext cx="4952123" cy="1238249"/>
          </a:xfrm>
          <a:prstGeom prst="rightArrow">
            <a:avLst>
              <a:gd name="adj1" fmla="val 62665"/>
              <a:gd name="adj2" fmla="val 56604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latin typeface="Comic Sans MS" pitchFamily="66" charset="0"/>
              </a:rPr>
              <a:t>G</a:t>
            </a:r>
            <a:r>
              <a:rPr lang="en-US" sz="3600" b="1" i="1" dirty="0">
                <a:latin typeface="Comic Sans MS" pitchFamily="66" charset="0"/>
              </a:rPr>
              <a:t>O </a:t>
            </a:r>
            <a:r>
              <a:rPr lang="en-US" sz="4400" b="1" i="1" dirty="0">
                <a:latin typeface="Comic Sans MS" pitchFamily="66" charset="0"/>
              </a:rPr>
              <a:t>F</a:t>
            </a:r>
            <a:r>
              <a:rPr lang="en-US" sz="3600" b="1" i="1" dirty="0">
                <a:latin typeface="Comic Sans MS" pitchFamily="66" charset="0"/>
              </a:rPr>
              <a:t>ORWARD!</a:t>
            </a:r>
          </a:p>
        </p:txBody>
      </p:sp>
      <p:pic>
        <p:nvPicPr>
          <p:cNvPr id="2050" name="Picture 2" descr="Use links below to save image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2019300"/>
            <a:ext cx="6810375" cy="2733675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09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048" y="0"/>
            <a:ext cx="6715125" cy="5334000"/>
          </a:xfrm>
        </p:spPr>
        <p:txBody>
          <a:bodyPr>
            <a:noAutofit/>
          </a:bodyPr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Impact" pitchFamily="34" charset="0"/>
              </a:rPr>
              <a:t>You got it!</a:t>
            </a:r>
          </a:p>
        </p:txBody>
      </p:sp>
      <p:pic>
        <p:nvPicPr>
          <p:cNvPr id="4" name="j0214098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1651000" y="7086600"/>
            <a:ext cx="406400" cy="304800"/>
          </a:xfrm>
          <a:prstGeom prst="rect">
            <a:avLst/>
          </a:prstGeom>
        </p:spPr>
      </p:pic>
      <p:sp>
        <p:nvSpPr>
          <p:cNvPr id="6" name="Right Arrow 5">
            <a:hlinkClick r:id="rId5" action="ppaction://hlinksldjump"/>
          </p:cNvPr>
          <p:cNvSpPr/>
          <p:nvPr/>
        </p:nvSpPr>
        <p:spPr>
          <a:xfrm>
            <a:off x="5505450" y="4181474"/>
            <a:ext cx="5448300" cy="1895476"/>
          </a:xfrm>
          <a:prstGeom prst="rightArrow">
            <a:avLst>
              <a:gd name="adj1" fmla="val 50000"/>
              <a:gd name="adj2" fmla="val 50592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>
                <a:latin typeface="Comic Sans MS" pitchFamily="66" charset="0"/>
              </a:rPr>
              <a:t>G</a:t>
            </a:r>
            <a:r>
              <a:rPr lang="en-US" sz="3600" b="1" i="1" dirty="0">
                <a:latin typeface="Comic Sans MS" pitchFamily="66" charset="0"/>
              </a:rPr>
              <a:t>O </a:t>
            </a:r>
            <a:r>
              <a:rPr lang="en-US" sz="4400" b="1" i="1" dirty="0">
                <a:latin typeface="Comic Sans MS" pitchFamily="66" charset="0"/>
              </a:rPr>
              <a:t>F</a:t>
            </a:r>
            <a:r>
              <a:rPr lang="en-US" sz="3600" b="1" i="1" dirty="0">
                <a:latin typeface="Comic Sans MS" pitchFamily="66" charset="0"/>
              </a:rPr>
              <a:t>ORWARD!</a:t>
            </a:r>
          </a:p>
        </p:txBody>
      </p:sp>
      <p:pic>
        <p:nvPicPr>
          <p:cNvPr id="7" name="Picture 2" descr="Use links below to save image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25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97" y="699158"/>
            <a:ext cx="3815928" cy="5549242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24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05113" y="357777"/>
            <a:ext cx="10945907" cy="2189116"/>
          </a:xfrm>
          <a:prstGeom prst="rect">
            <a:avLst/>
          </a:prstGeom>
          <a:solidFill>
            <a:srgbClr val="BDD0F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hlinkClick r:id="rId2" action="ppaction://hlinksldjump"/>
          </p:cNvPr>
          <p:cNvSpPr/>
          <p:nvPr/>
        </p:nvSpPr>
        <p:spPr>
          <a:xfrm>
            <a:off x="7557248" y="5442463"/>
            <a:ext cx="3608477" cy="688570"/>
          </a:xfrm>
          <a:prstGeom prst="roundRect">
            <a:avLst/>
          </a:prstGeom>
          <a:solidFill>
            <a:srgbClr val="D7CAFA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D.)</a:t>
            </a:r>
            <a:r>
              <a:rPr lang="en-US" sz="2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 </a:t>
            </a:r>
            <a:r>
              <a:rPr lang="en-US" sz="3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POINTED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007" y="456247"/>
            <a:ext cx="1051411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S</a:t>
            </a:r>
            <a:r>
              <a:rPr lang="en-US" sz="21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ELECT AN EXAMPLE OF ONOMATOPOEIA THAT CORRECTLY COMPLETES THE SENTENCE. </a:t>
            </a:r>
            <a:r>
              <a:rPr lang="en-US" sz="2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  <a:r>
              <a:rPr lang="en-US" sz="21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LICK ON THE ANSWER. </a:t>
            </a:r>
            <a:endParaRPr lang="en-US" sz="2100" dirty="0"/>
          </a:p>
        </p:txBody>
      </p:sp>
      <p:sp>
        <p:nvSpPr>
          <p:cNvPr id="21" name="TextBox 20"/>
          <p:cNvSpPr txBox="1"/>
          <p:nvPr/>
        </p:nvSpPr>
        <p:spPr>
          <a:xfrm>
            <a:off x="821007" y="1321530"/>
            <a:ext cx="1144742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2.) </a:t>
            </a:r>
            <a:r>
              <a:rPr lang="en-US" sz="3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P</a:t>
            </a:r>
            <a:r>
              <a:rPr lang="en-US" sz="29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EOPLE ______________ AT THE DRIVER WHO </a:t>
            </a:r>
          </a:p>
          <a:p>
            <a:r>
              <a:rPr lang="en-US" sz="29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   WAS </a:t>
            </a:r>
            <a:r>
              <a:rPr lang="en-US" sz="3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9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GOING THE WRONG WAY.</a:t>
            </a:r>
            <a:endParaRPr lang="en-US" sz="2900" dirty="0"/>
          </a:p>
        </p:txBody>
      </p:sp>
      <p:sp>
        <p:nvSpPr>
          <p:cNvPr id="37" name="Rounded Rectangle 36">
            <a:hlinkClick r:id="rId3" action="ppaction://hlinksldjump"/>
          </p:cNvPr>
          <p:cNvSpPr/>
          <p:nvPr/>
        </p:nvSpPr>
        <p:spPr>
          <a:xfrm>
            <a:off x="7557247" y="4559524"/>
            <a:ext cx="3608477" cy="688570"/>
          </a:xfrm>
          <a:prstGeom prst="roundRect">
            <a:avLst/>
          </a:prstGeom>
          <a:solidFill>
            <a:srgbClr val="D7CAFA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C.)</a:t>
            </a:r>
            <a:r>
              <a:rPr lang="en-US" sz="2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 </a:t>
            </a:r>
            <a:r>
              <a:rPr lang="en-US" sz="3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HONKED</a:t>
            </a:r>
          </a:p>
        </p:txBody>
      </p:sp>
      <p:sp>
        <p:nvSpPr>
          <p:cNvPr id="38" name="Rounded Rectangle 37">
            <a:hlinkClick r:id="rId2" action="ppaction://hlinksldjump"/>
          </p:cNvPr>
          <p:cNvSpPr/>
          <p:nvPr/>
        </p:nvSpPr>
        <p:spPr>
          <a:xfrm>
            <a:off x="7557248" y="2827030"/>
            <a:ext cx="3608478" cy="697831"/>
          </a:xfrm>
          <a:prstGeom prst="roundRect">
            <a:avLst/>
          </a:prstGeom>
          <a:solidFill>
            <a:srgbClr val="D7CAFA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A.)</a:t>
            </a:r>
            <a:r>
              <a:rPr lang="en-US" sz="2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 </a:t>
            </a:r>
            <a:r>
              <a:rPr lang="en-US" sz="3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WAVED</a:t>
            </a:r>
          </a:p>
        </p:txBody>
      </p:sp>
      <p:sp>
        <p:nvSpPr>
          <p:cNvPr id="39" name="Rounded Rectangle 38">
            <a:hlinkClick r:id="rId2" action="ppaction://hlinksldjump"/>
          </p:cNvPr>
          <p:cNvSpPr/>
          <p:nvPr/>
        </p:nvSpPr>
        <p:spPr>
          <a:xfrm>
            <a:off x="7557248" y="3705014"/>
            <a:ext cx="3608477" cy="688571"/>
          </a:xfrm>
          <a:prstGeom prst="roundRect">
            <a:avLst/>
          </a:prstGeom>
          <a:solidFill>
            <a:srgbClr val="D7CAFA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B.)</a:t>
            </a:r>
            <a:r>
              <a:rPr lang="en-US" sz="2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 </a:t>
            </a:r>
            <a:r>
              <a:rPr lang="en-US" sz="3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GESTURED</a:t>
            </a:r>
          </a:p>
        </p:txBody>
      </p:sp>
      <p:pic>
        <p:nvPicPr>
          <p:cNvPr id="14" name="Picture 15" descr="C:\Documents and Settings\Jake\Local Settings\Temporary Internet Files\Content.IE5\YU2N4GNV\MP900386044[1].jpg"/>
          <p:cNvPicPr>
            <a:picLocks noChangeAspect="1" noChangeArrowheads="1"/>
          </p:cNvPicPr>
          <p:nvPr/>
        </p:nvPicPr>
        <p:blipFill rotWithShape="1">
          <a:blip r:embed="rId4" cstate="print"/>
          <a:srcRect t="8678" b="43169"/>
          <a:stretch/>
        </p:blipFill>
        <p:spPr bwMode="auto">
          <a:xfrm>
            <a:off x="923568" y="2827030"/>
            <a:ext cx="6249616" cy="3283262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906620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S900388513[2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1673225" y="7010400"/>
            <a:ext cx="406400" cy="304800"/>
          </a:xfrm>
          <a:prstGeom prst="rect">
            <a:avLst/>
          </a:prstGeom>
        </p:spPr>
      </p:pic>
      <p:sp>
        <p:nvSpPr>
          <p:cNvPr id="11" name="Right Arrow 10">
            <a:hlinkClick r:id="rId6" action="ppaction://hlinksldjump"/>
          </p:cNvPr>
          <p:cNvSpPr/>
          <p:nvPr/>
        </p:nvSpPr>
        <p:spPr>
          <a:xfrm flipH="1">
            <a:off x="1018945" y="609601"/>
            <a:ext cx="4010253" cy="1276350"/>
          </a:xfrm>
          <a:prstGeom prst="rightArrow">
            <a:avLst>
              <a:gd name="adj1" fmla="val 60706"/>
              <a:gd name="adj2" fmla="val 50973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tx1"/>
                </a:solidFill>
                <a:latin typeface="Comic Sans MS" pitchFamily="66" charset="0"/>
              </a:rPr>
              <a:t>G</a:t>
            </a:r>
            <a:r>
              <a:rPr lang="en-US" sz="3600" b="1" i="1" dirty="0">
                <a:solidFill>
                  <a:schemeClr val="tx1"/>
                </a:solidFill>
                <a:latin typeface="Comic Sans MS" pitchFamily="66" charset="0"/>
              </a:rPr>
              <a:t>O </a:t>
            </a:r>
            <a:r>
              <a:rPr lang="en-US" sz="4400" b="1" i="1" dirty="0">
                <a:solidFill>
                  <a:schemeClr val="tx1"/>
                </a:solidFill>
                <a:latin typeface="Comic Sans MS" pitchFamily="66" charset="0"/>
              </a:rPr>
              <a:t>B</a:t>
            </a:r>
            <a:r>
              <a:rPr lang="en-US" sz="3600" b="1" i="1" dirty="0">
                <a:solidFill>
                  <a:schemeClr val="tx1"/>
                </a:solidFill>
                <a:latin typeface="Comic Sans MS" pitchFamily="66" charset="0"/>
              </a:rPr>
              <a:t>ACK!</a:t>
            </a: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6171488" y="4886326"/>
            <a:ext cx="4952123" cy="1238249"/>
          </a:xfrm>
          <a:prstGeom prst="rightArrow">
            <a:avLst>
              <a:gd name="adj1" fmla="val 62665"/>
              <a:gd name="adj2" fmla="val 56604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latin typeface="Comic Sans MS" pitchFamily="66" charset="0"/>
              </a:rPr>
              <a:t>G</a:t>
            </a:r>
            <a:r>
              <a:rPr lang="en-US" sz="3600" b="1" i="1" dirty="0">
                <a:latin typeface="Comic Sans MS" pitchFamily="66" charset="0"/>
              </a:rPr>
              <a:t>O </a:t>
            </a:r>
            <a:r>
              <a:rPr lang="en-US" sz="4400" b="1" i="1" dirty="0">
                <a:latin typeface="Comic Sans MS" pitchFamily="66" charset="0"/>
              </a:rPr>
              <a:t>F</a:t>
            </a:r>
            <a:r>
              <a:rPr lang="en-US" sz="3600" b="1" i="1" dirty="0">
                <a:latin typeface="Comic Sans MS" pitchFamily="66" charset="0"/>
              </a:rPr>
              <a:t>ORWARD!</a:t>
            </a:r>
          </a:p>
        </p:txBody>
      </p:sp>
      <p:pic>
        <p:nvPicPr>
          <p:cNvPr id="2050" name="Picture 2" descr="Use links below to save image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2019300"/>
            <a:ext cx="6810375" cy="2733675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54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048" y="0"/>
            <a:ext cx="6715125" cy="5334000"/>
          </a:xfrm>
        </p:spPr>
        <p:txBody>
          <a:bodyPr>
            <a:noAutofit/>
          </a:bodyPr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Impact" pitchFamily="34" charset="0"/>
              </a:rPr>
              <a:t>You got it!</a:t>
            </a:r>
          </a:p>
        </p:txBody>
      </p:sp>
      <p:pic>
        <p:nvPicPr>
          <p:cNvPr id="4" name="j0214098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1651000" y="7086600"/>
            <a:ext cx="406400" cy="304800"/>
          </a:xfrm>
          <a:prstGeom prst="rect">
            <a:avLst/>
          </a:prstGeom>
        </p:spPr>
      </p:pic>
      <p:sp>
        <p:nvSpPr>
          <p:cNvPr id="6" name="Right Arrow 5">
            <a:hlinkClick r:id="rId5" action="ppaction://hlinksldjump"/>
          </p:cNvPr>
          <p:cNvSpPr/>
          <p:nvPr/>
        </p:nvSpPr>
        <p:spPr>
          <a:xfrm>
            <a:off x="5505450" y="4181474"/>
            <a:ext cx="5448300" cy="1895476"/>
          </a:xfrm>
          <a:prstGeom prst="rightArrow">
            <a:avLst>
              <a:gd name="adj1" fmla="val 50000"/>
              <a:gd name="adj2" fmla="val 50592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>
                <a:latin typeface="Comic Sans MS" pitchFamily="66" charset="0"/>
              </a:rPr>
              <a:t>G</a:t>
            </a:r>
            <a:r>
              <a:rPr lang="en-US" sz="3600" b="1" i="1" dirty="0">
                <a:latin typeface="Comic Sans MS" pitchFamily="66" charset="0"/>
              </a:rPr>
              <a:t>O </a:t>
            </a:r>
            <a:r>
              <a:rPr lang="en-US" sz="4400" b="1" i="1" dirty="0">
                <a:latin typeface="Comic Sans MS" pitchFamily="66" charset="0"/>
              </a:rPr>
              <a:t>F</a:t>
            </a:r>
            <a:r>
              <a:rPr lang="en-US" sz="3600" b="1" i="1" dirty="0">
                <a:latin typeface="Comic Sans MS" pitchFamily="66" charset="0"/>
              </a:rPr>
              <a:t>ORWARD!</a:t>
            </a:r>
          </a:p>
        </p:txBody>
      </p:sp>
      <p:pic>
        <p:nvPicPr>
          <p:cNvPr id="7" name="Picture 2" descr="Use links below to save image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25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97" y="699158"/>
            <a:ext cx="3815928" cy="5549242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1498600" y="7239000"/>
            <a:ext cx="406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8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1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1261090"/>
            <a:ext cx="10338816" cy="4969022"/>
          </a:xfrm>
          <a:prstGeom prst="rect">
            <a:avLst/>
          </a:prstGeom>
          <a:solidFill>
            <a:schemeClr val="tx1"/>
          </a:solidFill>
          <a:ln w="444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2064" y="403744"/>
            <a:ext cx="11119104" cy="689631"/>
          </a:xfrm>
          <a:prstGeom prst="rect">
            <a:avLst/>
          </a:prstGeom>
          <a:solidFill>
            <a:srgbClr val="FFE5FF"/>
          </a:solidFill>
          <a:ln w="444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1792" y="465493"/>
            <a:ext cx="1122883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W</a:t>
            </a:r>
            <a:r>
              <a:rPr lang="en-US" sz="27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E BEGIN OUR STUDY BY ASKING A SIMPLE QUESTION…</a:t>
            </a:r>
          </a:p>
        </p:txBody>
      </p:sp>
      <p:pic>
        <p:nvPicPr>
          <p:cNvPr id="1028" name="Picture 4" descr="Use links below to save imag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568" b="10299"/>
          <a:stretch/>
        </p:blipFill>
        <p:spPr bwMode="auto">
          <a:xfrm>
            <a:off x="1071760" y="2579970"/>
            <a:ext cx="5628960" cy="346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ubble, Talk, Speech Bubble, Speech Balloon, Spea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64736" y="1547766"/>
            <a:ext cx="5364480" cy="179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147464" y="1711207"/>
            <a:ext cx="11131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S</a:t>
            </a:r>
            <a:r>
              <a:rPr lang="en-US" sz="28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O,</a:t>
            </a:r>
            <a:r>
              <a:rPr lang="en-US" sz="7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WHAT EXACTLY </a:t>
            </a:r>
          </a:p>
          <a:p>
            <a:r>
              <a:rPr lang="en-US" sz="28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IS ONOMATOPOEIA?</a:t>
            </a:r>
          </a:p>
        </p:txBody>
      </p:sp>
      <p:sp>
        <p:nvSpPr>
          <p:cNvPr id="13" name="Rounded Rectangle 12">
            <a:hlinkClick r:id="rId4" action="ppaction://hlinksldjump"/>
          </p:cNvPr>
          <p:cNvSpPr/>
          <p:nvPr/>
        </p:nvSpPr>
        <p:spPr>
          <a:xfrm>
            <a:off x="7028597" y="4791456"/>
            <a:ext cx="4687915" cy="1606371"/>
          </a:xfrm>
          <a:prstGeom prst="roundRect">
            <a:avLst/>
          </a:prstGeom>
          <a:solidFill>
            <a:srgbClr val="E21428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hlinkClick r:id="rId4" action="ppaction://hlinksldjump"/>
          </p:cNvPr>
          <p:cNvSpPr/>
          <p:nvPr/>
        </p:nvSpPr>
        <p:spPr>
          <a:xfrm>
            <a:off x="7438031" y="5027713"/>
            <a:ext cx="3986322" cy="1133856"/>
          </a:xfrm>
          <a:prstGeom prst="rightArrow">
            <a:avLst>
              <a:gd name="adj1" fmla="val 64480"/>
              <a:gd name="adj2" fmla="val 51473"/>
            </a:avLst>
          </a:prstGeom>
          <a:solidFill>
            <a:srgbClr val="0070C0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571032" y="4918116"/>
            <a:ext cx="111312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US" sz="3000" b="1" i="1" dirty="0">
                <a:latin typeface="Comic Sans MS" panose="030F0702030302020204" pitchFamily="66" charset="0"/>
              </a:rPr>
              <a:t>L</a:t>
            </a:r>
            <a:r>
              <a:rPr lang="en-US" sz="2800" b="1" i="1" dirty="0">
                <a:latin typeface="Comic Sans MS" panose="030F0702030302020204" pitchFamily="66" charset="0"/>
              </a:rPr>
              <a:t>ET’S FIND OUT!</a:t>
            </a:r>
          </a:p>
        </p:txBody>
      </p:sp>
    </p:spTree>
    <p:extLst>
      <p:ext uri="{BB962C8B-B14F-4D97-AF65-F5344CB8AC3E}">
        <p14:creationId xmlns:p14="http://schemas.microsoft.com/office/powerpoint/2010/main" val="524452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05113" y="357777"/>
            <a:ext cx="10945907" cy="21891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hlinkClick r:id="rId2" action="ppaction://hlinksldjump"/>
          </p:cNvPr>
          <p:cNvSpPr/>
          <p:nvPr/>
        </p:nvSpPr>
        <p:spPr>
          <a:xfrm>
            <a:off x="874791" y="5268803"/>
            <a:ext cx="3440203" cy="6885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D.)</a:t>
            </a:r>
            <a:r>
              <a:rPr lang="en-US" sz="2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 </a:t>
            </a:r>
            <a:r>
              <a:rPr lang="en-US" sz="3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SWUNG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007" y="440379"/>
            <a:ext cx="1051411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S</a:t>
            </a:r>
            <a:r>
              <a:rPr lang="en-US" sz="21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ELECT AN EXAMPLE OF ONOMATOPOEIA THAT CORRECTLY COMPLETES THE SENTENCE. </a:t>
            </a:r>
            <a:r>
              <a:rPr lang="en-US" sz="2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  <a:r>
              <a:rPr lang="en-US" sz="21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LICK ON THE ANSWER. </a:t>
            </a:r>
            <a:endParaRPr lang="en-US" sz="2100" dirty="0"/>
          </a:p>
        </p:txBody>
      </p:sp>
      <p:sp>
        <p:nvSpPr>
          <p:cNvPr id="21" name="TextBox 20"/>
          <p:cNvSpPr txBox="1"/>
          <p:nvPr/>
        </p:nvSpPr>
        <p:spPr>
          <a:xfrm>
            <a:off x="821007" y="1393430"/>
            <a:ext cx="1144742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3.) </a:t>
            </a:r>
            <a:r>
              <a:rPr lang="en-US" sz="33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T</a:t>
            </a:r>
            <a:r>
              <a:rPr lang="en-US" sz="28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HE HEAVY DOOR ______________ AS IT SLOWLY</a:t>
            </a:r>
          </a:p>
          <a:p>
            <a:r>
              <a:rPr lang="en-US" sz="28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   </a:t>
            </a:r>
            <a:r>
              <a:rPr lang="en-US" sz="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   </a:t>
            </a:r>
            <a:r>
              <a:rPr lang="en-US" sz="28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OPENED.</a:t>
            </a:r>
            <a:endParaRPr lang="en-US" sz="2800" dirty="0"/>
          </a:p>
        </p:txBody>
      </p:sp>
      <p:sp>
        <p:nvSpPr>
          <p:cNvPr id="37" name="Rounded Rectangle 36">
            <a:hlinkClick r:id="rId2" action="ppaction://hlinksldjump"/>
          </p:cNvPr>
          <p:cNvSpPr/>
          <p:nvPr/>
        </p:nvSpPr>
        <p:spPr>
          <a:xfrm>
            <a:off x="874791" y="4428750"/>
            <a:ext cx="3440202" cy="6885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C.)</a:t>
            </a:r>
            <a:r>
              <a:rPr lang="en-US" sz="2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 </a:t>
            </a:r>
            <a:r>
              <a:rPr lang="en-US" sz="3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SLID</a:t>
            </a:r>
          </a:p>
        </p:txBody>
      </p:sp>
      <p:sp>
        <p:nvSpPr>
          <p:cNvPr id="38" name="Rounded Rectangle 37">
            <a:hlinkClick r:id="rId2" action="ppaction://hlinksldjump"/>
          </p:cNvPr>
          <p:cNvSpPr/>
          <p:nvPr/>
        </p:nvSpPr>
        <p:spPr>
          <a:xfrm>
            <a:off x="874790" y="2779800"/>
            <a:ext cx="3440203" cy="6978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A.)</a:t>
            </a:r>
            <a:r>
              <a:rPr lang="en-US" sz="2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 </a:t>
            </a:r>
            <a:r>
              <a:rPr lang="en-US" sz="3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MOVED</a:t>
            </a:r>
          </a:p>
        </p:txBody>
      </p:sp>
      <p:sp>
        <p:nvSpPr>
          <p:cNvPr id="39" name="Rounded Rectangle 38">
            <a:hlinkClick r:id="rId3" action="ppaction://hlinksldjump"/>
          </p:cNvPr>
          <p:cNvSpPr/>
          <p:nvPr/>
        </p:nvSpPr>
        <p:spPr>
          <a:xfrm>
            <a:off x="874792" y="3606610"/>
            <a:ext cx="3440203" cy="68857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B.)</a:t>
            </a:r>
            <a:r>
              <a:rPr lang="en-US" sz="2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 </a:t>
            </a:r>
            <a:r>
              <a:rPr lang="en-US" sz="3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CREAKED</a:t>
            </a:r>
          </a:p>
        </p:txBody>
      </p:sp>
      <p:pic>
        <p:nvPicPr>
          <p:cNvPr id="1026" name="Picture 2" descr="Ancient, Antique, Brown, Closed, Door, Doorway, Ent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5" t="33579" b="32774"/>
          <a:stretch/>
        </p:blipFill>
        <p:spPr bwMode="auto">
          <a:xfrm>
            <a:off x="4681728" y="2799555"/>
            <a:ext cx="6451846" cy="3157818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918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S900388513[2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1673225" y="7010400"/>
            <a:ext cx="406400" cy="304800"/>
          </a:xfrm>
          <a:prstGeom prst="rect">
            <a:avLst/>
          </a:prstGeom>
        </p:spPr>
      </p:pic>
      <p:sp>
        <p:nvSpPr>
          <p:cNvPr id="11" name="Right Arrow 10">
            <a:hlinkClick r:id="rId6" action="ppaction://hlinksldjump"/>
          </p:cNvPr>
          <p:cNvSpPr/>
          <p:nvPr/>
        </p:nvSpPr>
        <p:spPr>
          <a:xfrm flipH="1">
            <a:off x="1018945" y="609601"/>
            <a:ext cx="4010253" cy="1276350"/>
          </a:xfrm>
          <a:prstGeom prst="rightArrow">
            <a:avLst>
              <a:gd name="adj1" fmla="val 60706"/>
              <a:gd name="adj2" fmla="val 50973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tx1"/>
                </a:solidFill>
                <a:latin typeface="Comic Sans MS" pitchFamily="66" charset="0"/>
              </a:rPr>
              <a:t>G</a:t>
            </a:r>
            <a:r>
              <a:rPr lang="en-US" sz="3600" b="1" i="1" dirty="0">
                <a:solidFill>
                  <a:schemeClr val="tx1"/>
                </a:solidFill>
                <a:latin typeface="Comic Sans MS" pitchFamily="66" charset="0"/>
              </a:rPr>
              <a:t>O </a:t>
            </a:r>
            <a:r>
              <a:rPr lang="en-US" sz="4400" b="1" i="1" dirty="0">
                <a:solidFill>
                  <a:schemeClr val="tx1"/>
                </a:solidFill>
                <a:latin typeface="Comic Sans MS" pitchFamily="66" charset="0"/>
              </a:rPr>
              <a:t>B</a:t>
            </a:r>
            <a:r>
              <a:rPr lang="en-US" sz="3600" b="1" i="1" dirty="0">
                <a:solidFill>
                  <a:schemeClr val="tx1"/>
                </a:solidFill>
                <a:latin typeface="Comic Sans MS" pitchFamily="66" charset="0"/>
              </a:rPr>
              <a:t>ACK!</a:t>
            </a: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6171488" y="4886326"/>
            <a:ext cx="4952123" cy="1238249"/>
          </a:xfrm>
          <a:prstGeom prst="rightArrow">
            <a:avLst>
              <a:gd name="adj1" fmla="val 62665"/>
              <a:gd name="adj2" fmla="val 56604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latin typeface="Comic Sans MS" pitchFamily="66" charset="0"/>
              </a:rPr>
              <a:t>G</a:t>
            </a:r>
            <a:r>
              <a:rPr lang="en-US" sz="3600" b="1" i="1" dirty="0">
                <a:latin typeface="Comic Sans MS" pitchFamily="66" charset="0"/>
              </a:rPr>
              <a:t>O </a:t>
            </a:r>
            <a:r>
              <a:rPr lang="en-US" sz="4400" b="1" i="1" dirty="0">
                <a:latin typeface="Comic Sans MS" pitchFamily="66" charset="0"/>
              </a:rPr>
              <a:t>F</a:t>
            </a:r>
            <a:r>
              <a:rPr lang="en-US" sz="3600" b="1" i="1" dirty="0">
                <a:latin typeface="Comic Sans MS" pitchFamily="66" charset="0"/>
              </a:rPr>
              <a:t>ORWARD!</a:t>
            </a:r>
          </a:p>
        </p:txBody>
      </p:sp>
      <p:pic>
        <p:nvPicPr>
          <p:cNvPr id="2050" name="Picture 2" descr="Use links below to save image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2019300"/>
            <a:ext cx="6810375" cy="2733675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65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048" y="0"/>
            <a:ext cx="6715125" cy="5334000"/>
          </a:xfrm>
        </p:spPr>
        <p:txBody>
          <a:bodyPr>
            <a:noAutofit/>
          </a:bodyPr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Impact" pitchFamily="34" charset="0"/>
              </a:rPr>
              <a:t>You got it!</a:t>
            </a:r>
          </a:p>
        </p:txBody>
      </p:sp>
      <p:pic>
        <p:nvPicPr>
          <p:cNvPr id="4" name="j0214098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1651000" y="7086600"/>
            <a:ext cx="406400" cy="304800"/>
          </a:xfrm>
          <a:prstGeom prst="rect">
            <a:avLst/>
          </a:prstGeom>
        </p:spPr>
      </p:pic>
      <p:sp>
        <p:nvSpPr>
          <p:cNvPr id="6" name="Right Arrow 5">
            <a:hlinkClick r:id="rId5" action="ppaction://hlinksldjump"/>
          </p:cNvPr>
          <p:cNvSpPr/>
          <p:nvPr/>
        </p:nvSpPr>
        <p:spPr>
          <a:xfrm>
            <a:off x="5505450" y="4181474"/>
            <a:ext cx="5448300" cy="1895476"/>
          </a:xfrm>
          <a:prstGeom prst="rightArrow">
            <a:avLst>
              <a:gd name="adj1" fmla="val 50000"/>
              <a:gd name="adj2" fmla="val 50592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>
                <a:latin typeface="Comic Sans MS" pitchFamily="66" charset="0"/>
              </a:rPr>
              <a:t>G</a:t>
            </a:r>
            <a:r>
              <a:rPr lang="en-US" sz="3600" b="1" i="1" dirty="0">
                <a:latin typeface="Comic Sans MS" pitchFamily="66" charset="0"/>
              </a:rPr>
              <a:t>O </a:t>
            </a:r>
            <a:r>
              <a:rPr lang="en-US" sz="4400" b="1" i="1" dirty="0">
                <a:latin typeface="Comic Sans MS" pitchFamily="66" charset="0"/>
              </a:rPr>
              <a:t>F</a:t>
            </a:r>
            <a:r>
              <a:rPr lang="en-US" sz="3600" b="1" i="1" dirty="0">
                <a:latin typeface="Comic Sans MS" pitchFamily="66" charset="0"/>
              </a:rPr>
              <a:t>ORWARD!</a:t>
            </a:r>
          </a:p>
        </p:txBody>
      </p:sp>
      <p:pic>
        <p:nvPicPr>
          <p:cNvPr id="7" name="Picture 2" descr="Use links below to save image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25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97" y="699158"/>
            <a:ext cx="3815928" cy="5549242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44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urtain, Red, Stage, Theater, Decorative, Sh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367" y="-228600"/>
            <a:ext cx="12444319" cy="724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13367" y="988584"/>
            <a:ext cx="12444319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300" dirty="0">
                <a:latin typeface="AR BONNIE" panose="02000000000000000000" pitchFamily="2" charset="0"/>
              </a:rPr>
              <a:t>THE 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60474" y="3395382"/>
            <a:ext cx="6696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 BONNIE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137" y="3764714"/>
            <a:ext cx="11463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AR BONNIE" panose="02000000000000000000" pitchFamily="2" charset="0"/>
              </a:rPr>
              <a:t>(You’ve been a wonderful audience.)</a:t>
            </a:r>
          </a:p>
        </p:txBody>
      </p:sp>
    </p:spTree>
    <p:extLst>
      <p:ext uri="{BB962C8B-B14F-4D97-AF65-F5344CB8AC3E}">
        <p14:creationId xmlns:p14="http://schemas.microsoft.com/office/powerpoint/2010/main" val="2354308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99616" y="1947049"/>
            <a:ext cx="9838944" cy="2853551"/>
          </a:xfrm>
          <a:prstGeom prst="rect">
            <a:avLst/>
          </a:prstGeom>
          <a:solidFill>
            <a:srgbClr val="FBC9F4"/>
          </a:solidFill>
          <a:ln w="444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6280" y="440096"/>
            <a:ext cx="8357616" cy="1225296"/>
          </a:xfrm>
          <a:prstGeom prst="rect">
            <a:avLst/>
          </a:prstGeom>
          <a:solidFill>
            <a:srgbClr val="CCECFF"/>
          </a:solidFill>
          <a:ln w="444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50976" y="560301"/>
            <a:ext cx="83759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T</a:t>
            </a:r>
            <a:r>
              <a:rPr lang="en-US" sz="27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HE DEFINITION MAY SEEM CONFUSING, BUT DON’T WORRY BECAUSE… </a:t>
            </a:r>
          </a:p>
        </p:txBody>
      </p:sp>
      <p:sp>
        <p:nvSpPr>
          <p:cNvPr id="8" name="Rectangle 7"/>
          <p:cNvSpPr/>
          <p:nvPr/>
        </p:nvSpPr>
        <p:spPr>
          <a:xfrm>
            <a:off x="865632" y="5111479"/>
            <a:ext cx="8461248" cy="1000296"/>
          </a:xfrm>
          <a:prstGeom prst="rect">
            <a:avLst/>
          </a:prstGeom>
          <a:solidFill>
            <a:srgbClr val="CCECFF"/>
          </a:solidFill>
          <a:ln w="444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92260" y="5257684"/>
            <a:ext cx="9607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…ONOMATOPOEIA IS EASY!!!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4694118" y="2218272"/>
            <a:ext cx="6644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  <a:r>
              <a:rPr lang="en-US" sz="28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EFINITION:</a:t>
            </a:r>
            <a:r>
              <a:rPr lang="en-US" sz="15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O</a:t>
            </a:r>
            <a:r>
              <a:rPr lang="en-US" sz="28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NOMAT0P0EIA ARE SPECIAL WORDS THAT SOUND LIKE THE NOISES MADE BY THE THINGS THAT THEY NAME OR DESCRIBE.</a:t>
            </a:r>
          </a:p>
        </p:txBody>
      </p:sp>
      <p:pic>
        <p:nvPicPr>
          <p:cNvPr id="2050" name="Picture 2" descr="Use links below to save imag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t="5706" r="5829"/>
          <a:stretch/>
        </p:blipFill>
        <p:spPr bwMode="auto">
          <a:xfrm>
            <a:off x="1915399" y="2317826"/>
            <a:ext cx="2584704" cy="210921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603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0560" y="585216"/>
            <a:ext cx="10765536" cy="5547360"/>
          </a:xfrm>
          <a:prstGeom prst="rect">
            <a:avLst/>
          </a:prstGeom>
          <a:solidFill>
            <a:srgbClr val="B5D1F9"/>
          </a:solidFill>
          <a:ln w="444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32468" y="1414780"/>
            <a:ext cx="90196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i="1" dirty="0">
                <a:solidFill>
                  <a:schemeClr val="bg1"/>
                </a:solidFill>
                <a:latin typeface="Impact" panose="020B0806030902050204" pitchFamily="34" charset="0"/>
              </a:rPr>
              <a:t>LET’S TAKE A LOOK AT SOME EXAMPLES TO SEE JUST HOW EASY ONOMATOPOEIA IS!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4" t="26936" r="40000" b="50869"/>
          <a:stretch/>
        </p:blipFill>
        <p:spPr>
          <a:xfrm>
            <a:off x="7900416" y="4576951"/>
            <a:ext cx="2974848" cy="1255776"/>
          </a:xfrm>
          <a:prstGeom prst="rect">
            <a:avLst/>
          </a:prstGeom>
        </p:spPr>
      </p:pic>
      <p:sp>
        <p:nvSpPr>
          <p:cNvPr id="9" name="Flowchart: Stored Data 8"/>
          <p:cNvSpPr/>
          <p:nvPr/>
        </p:nvSpPr>
        <p:spPr>
          <a:xfrm rot="12942395">
            <a:off x="10350144" y="4897514"/>
            <a:ext cx="189648" cy="108997"/>
          </a:xfrm>
          <a:prstGeom prst="flowChartOnlineStora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62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1294" y="978330"/>
            <a:ext cx="6062765" cy="5359882"/>
          </a:xfrm>
          <a:prstGeom prst="rect">
            <a:avLst/>
          </a:prstGeom>
          <a:solidFill>
            <a:schemeClr val="tx1"/>
          </a:solidFill>
          <a:ln w="444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Documents and Settings\Jake\Local Settings\Temporary Internet Files\Content.IE5\6B8F2AMU\MP910221072[1].jpg"/>
          <p:cNvPicPr>
            <a:picLocks noChangeAspect="1" noChangeArrowheads="1"/>
          </p:cNvPicPr>
          <p:nvPr/>
        </p:nvPicPr>
        <p:blipFill rotWithShape="1">
          <a:blip r:embed="rId4" cstate="print"/>
          <a:srcRect l="17882"/>
          <a:stretch/>
        </p:blipFill>
        <p:spPr bwMode="auto">
          <a:xfrm>
            <a:off x="1024606" y="1906068"/>
            <a:ext cx="4658080" cy="4161429"/>
          </a:xfrm>
          <a:prstGeom prst="rect">
            <a:avLst/>
          </a:prstGeom>
          <a:noFill/>
        </p:spPr>
      </p:pic>
      <p:pic>
        <p:nvPicPr>
          <p:cNvPr id="19" name="MS900388443[1]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371294" y="6338213"/>
            <a:ext cx="304800" cy="304800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5031441" y="470757"/>
            <a:ext cx="3276600" cy="1953867"/>
          </a:xfrm>
          <a:prstGeom prst="wedgeEllipseCallout">
            <a:avLst>
              <a:gd name="adj1" fmla="val -61504"/>
              <a:gd name="adj2" fmla="val 51107"/>
            </a:avLst>
          </a:prstGeom>
          <a:solidFill>
            <a:srgbClr val="E85659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i="1" dirty="0">
              <a:solidFill>
                <a:schemeClr val="tx1"/>
              </a:solidFill>
              <a:latin typeface="Gill Sans Ultra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1873" y="978330"/>
            <a:ext cx="336499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latin typeface="Gill Sans Ultra Bold" pitchFamily="34" charset="0"/>
              </a:rPr>
              <a:t>Meow</a:t>
            </a:r>
            <a:r>
              <a:rPr lang="en-US" sz="4000" dirty="0">
                <a:latin typeface="Gill Sans Ultra Bold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4648" y="446427"/>
            <a:ext cx="3277764" cy="952068"/>
          </a:xfrm>
          <a:prstGeom prst="rect">
            <a:avLst/>
          </a:prstGeom>
          <a:solidFill>
            <a:srgbClr val="CCCCFF"/>
          </a:solidFill>
          <a:ln w="444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4196" y="566772"/>
            <a:ext cx="27863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solidFill>
                  <a:schemeClr val="bg1"/>
                </a:solidFill>
                <a:latin typeface="Impact" panose="020B0806030902050204" pitchFamily="34" charset="0"/>
              </a:rPr>
              <a:t>Example #1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04888" y="2684107"/>
            <a:ext cx="5077193" cy="3098128"/>
          </a:xfrm>
          <a:prstGeom prst="rect">
            <a:avLst/>
          </a:prstGeom>
          <a:solidFill>
            <a:srgbClr val="E8D1FF"/>
          </a:solidFill>
          <a:ln w="444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505819" y="2953399"/>
            <a:ext cx="460145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MEOW</a:t>
            </a:r>
            <a:r>
              <a:rPr lang="en-US" sz="27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IS AN EXAMPLE OF ONOMATOPOEIA BECAUSE IT REMINDS US OF THE SOUND A KITTEN MAKES WHEN IT MEOWS. </a:t>
            </a:r>
          </a:p>
        </p:txBody>
      </p:sp>
    </p:spTree>
    <p:extLst>
      <p:ext uri="{BB962C8B-B14F-4D97-AF65-F5344CB8AC3E}">
        <p14:creationId xmlns:p14="http://schemas.microsoft.com/office/powerpoint/2010/main" val="373773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3365" y="1912067"/>
            <a:ext cx="94248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i="1" dirty="0">
                <a:solidFill>
                  <a:srgbClr val="C00000"/>
                </a:solidFill>
                <a:latin typeface="Impact" panose="020B0806030902050204" pitchFamily="34" charset="0"/>
              </a:rPr>
              <a:t>LET’S TAKE A LOOK AT ANOTHER EXAMPLE!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6823" y="1816048"/>
            <a:ext cx="94248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i="1" dirty="0">
                <a:latin typeface="Impact" panose="020B0806030902050204" pitchFamily="34" charset="0"/>
              </a:rPr>
              <a:t>LET’S TAKE A LOOK AT ANOTHER EXAMPLE!</a:t>
            </a:r>
          </a:p>
        </p:txBody>
      </p:sp>
    </p:spTree>
    <p:extLst>
      <p:ext uri="{BB962C8B-B14F-4D97-AF65-F5344CB8AC3E}">
        <p14:creationId xmlns:p14="http://schemas.microsoft.com/office/powerpoint/2010/main" val="934084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S900074764[1]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924800" y="4038600"/>
            <a:ext cx="304800" cy="304800"/>
          </a:xfrm>
          <a:prstGeom prst="rect">
            <a:avLst/>
          </a:prstGeom>
        </p:spPr>
      </p:pic>
      <p:pic>
        <p:nvPicPr>
          <p:cNvPr id="5122" name="Picture 2" descr="Water, Sink, Drip, Tap, Kitchen, Fauce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9"/>
          <a:stretch/>
        </p:blipFill>
        <p:spPr bwMode="auto">
          <a:xfrm>
            <a:off x="874059" y="1232486"/>
            <a:ext cx="6225582" cy="4522856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2948" y="460468"/>
            <a:ext cx="3277764" cy="952068"/>
          </a:xfrm>
          <a:prstGeom prst="rect">
            <a:avLst/>
          </a:prstGeom>
          <a:solidFill>
            <a:srgbClr val="81C9FF"/>
          </a:solidFill>
          <a:ln w="444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0066" y="582215"/>
            <a:ext cx="28552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solidFill>
                  <a:schemeClr val="bg1"/>
                </a:solidFill>
                <a:latin typeface="Impact" panose="020B0806030902050204" pitchFamily="34" charset="0"/>
              </a:rPr>
              <a:t>Example #2</a:t>
            </a:r>
          </a:p>
        </p:txBody>
      </p:sp>
      <p:sp>
        <p:nvSpPr>
          <p:cNvPr id="9" name="Rectangle 8"/>
          <p:cNvSpPr/>
          <p:nvPr/>
        </p:nvSpPr>
        <p:spPr>
          <a:xfrm>
            <a:off x="7470752" y="582215"/>
            <a:ext cx="4147507" cy="4312513"/>
          </a:xfrm>
          <a:prstGeom prst="rect">
            <a:avLst/>
          </a:prstGeom>
          <a:solidFill>
            <a:srgbClr val="C9E8FF"/>
          </a:solidFill>
          <a:ln w="444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24687" y="5298141"/>
            <a:ext cx="3459453" cy="1196788"/>
          </a:xfrm>
          <a:prstGeom prst="rect">
            <a:avLst/>
          </a:prstGeom>
          <a:solidFill>
            <a:srgbClr val="81C9FF"/>
          </a:solidFill>
          <a:ln w="444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09231" y="5279212"/>
            <a:ext cx="2675965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Cooper Black" panose="0208090404030B020404" pitchFamily="18" charset="0"/>
              </a:rPr>
              <a:t>Drip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77604" y="814867"/>
            <a:ext cx="373380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DRIP</a:t>
            </a:r>
            <a:r>
              <a:rPr lang="en-US" sz="30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IS AN EXAMPLE OF ONOMATOPOEIA BECAUSE IT REMINDS US OF THE SOUND THAT DRIPPING WATER MAKES.</a:t>
            </a:r>
          </a:p>
        </p:txBody>
      </p:sp>
    </p:spTree>
    <p:extLst>
      <p:ext uri="{BB962C8B-B14F-4D97-AF65-F5344CB8AC3E}">
        <p14:creationId xmlns:p14="http://schemas.microsoft.com/office/powerpoint/2010/main" val="250492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3365" y="1912067"/>
            <a:ext cx="94248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i="1" dirty="0">
                <a:solidFill>
                  <a:srgbClr val="C00000"/>
                </a:solidFill>
                <a:latin typeface="Impact" panose="020B0806030902050204" pitchFamily="34" charset="0"/>
              </a:rPr>
              <a:t>LET’S TAKE A LOOK AT ANOTHER EXAMPLE!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6823" y="1816048"/>
            <a:ext cx="94248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i="1" dirty="0">
                <a:latin typeface="Impact" panose="020B0806030902050204" pitchFamily="34" charset="0"/>
              </a:rPr>
              <a:t>LET’S TAKE A LOOK AT ANOTHER EXAMPLE!</a:t>
            </a:r>
          </a:p>
        </p:txBody>
      </p:sp>
    </p:spTree>
    <p:extLst>
      <p:ext uri="{BB962C8B-B14F-4D97-AF65-F5344CB8AC3E}">
        <p14:creationId xmlns:p14="http://schemas.microsoft.com/office/powerpoint/2010/main" val="2632713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69895" y="1151854"/>
            <a:ext cx="5064440" cy="3664614"/>
          </a:xfrm>
          <a:prstGeom prst="rect">
            <a:avLst/>
          </a:prstGeom>
          <a:solidFill>
            <a:schemeClr val="tx1"/>
          </a:solidFill>
          <a:ln w="444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Documents and Settings\Jake\Local Settings\Temporary Internet Files\Content.IE5\PGXETOY6\MP90031406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0964" y="2012392"/>
            <a:ext cx="2118461" cy="1920738"/>
          </a:xfrm>
          <a:prstGeom prst="rect">
            <a:avLst/>
          </a:prstGeom>
          <a:noFill/>
        </p:spPr>
      </p:pic>
      <p:pic>
        <p:nvPicPr>
          <p:cNvPr id="3" name="Wasp-SoundBible.com-86369986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5562600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1502" y="377163"/>
            <a:ext cx="3328486" cy="952068"/>
          </a:xfrm>
          <a:prstGeom prst="rect">
            <a:avLst/>
          </a:prstGeom>
          <a:solidFill>
            <a:schemeClr val="tx1">
              <a:lumMod val="75000"/>
            </a:schemeClr>
          </a:solidFill>
          <a:ln w="444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1502" y="510790"/>
            <a:ext cx="3088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" i="1" dirty="0">
                <a:solidFill>
                  <a:schemeClr val="bg1"/>
                </a:solidFill>
                <a:latin typeface="Impact" panose="020B0806030902050204" pitchFamily="34" charset="0"/>
              </a:rPr>
              <a:t>                             </a:t>
            </a:r>
            <a:r>
              <a:rPr lang="en-US" sz="4400" i="1" dirty="0">
                <a:solidFill>
                  <a:schemeClr val="bg1"/>
                </a:solidFill>
                <a:latin typeface="Impact" panose="020B0806030902050204" pitchFamily="34" charset="0"/>
              </a:rPr>
              <a:t>Example #3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1435" y="4024034"/>
            <a:ext cx="2719474" cy="1243034"/>
          </a:xfrm>
          <a:prstGeom prst="rect">
            <a:avLst/>
          </a:prstGeom>
          <a:solidFill>
            <a:schemeClr val="tx1">
              <a:lumMod val="75000"/>
            </a:schemeClr>
          </a:solidFill>
          <a:ln w="444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9062" y="4016696"/>
            <a:ext cx="308895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" i="1" dirty="0">
                <a:solidFill>
                  <a:schemeClr val="bg1"/>
                </a:solidFill>
                <a:latin typeface="Impact" panose="020B0806030902050204" pitchFamily="34" charset="0"/>
              </a:rPr>
              <a:t>                                        </a:t>
            </a:r>
            <a:r>
              <a:rPr lang="en-US" sz="7700" b="1" i="1" dirty="0">
                <a:solidFill>
                  <a:schemeClr val="bg1"/>
                </a:solidFill>
                <a:latin typeface="Baskerville Old Face" panose="02020602080505020303" pitchFamily="18" charset="0"/>
                <a:cs typeface="Arabic Typesetting" panose="03020402040406030203" pitchFamily="66" charset="-78"/>
              </a:rPr>
              <a:t>Buzz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70494" y="510789"/>
            <a:ext cx="5593977" cy="3862347"/>
          </a:xfrm>
          <a:prstGeom prst="rect">
            <a:avLst/>
          </a:prstGeom>
          <a:solidFill>
            <a:schemeClr val="tx1">
              <a:lumMod val="75000"/>
            </a:schemeClr>
          </a:solidFill>
          <a:ln w="444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34335" y="757874"/>
            <a:ext cx="512843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BUZZ</a:t>
            </a:r>
            <a:r>
              <a:rPr lang="en-US" sz="2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9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IS AN EXAMPLE OF OMOMATOPOEIA BECAUSE THE “Z” SOUND AT THE END OF THE WORD REMINDS US OF THE NOISE MADE BY FLYING INSECTS.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169895" y="4793667"/>
            <a:ext cx="10394576" cy="1537865"/>
          </a:xfrm>
          <a:prstGeom prst="rightArrow">
            <a:avLst/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324205" y="5298771"/>
            <a:ext cx="9715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LET’S LOOK AT SOME OTHER THINGS THAT </a:t>
            </a:r>
            <a:r>
              <a:rPr lang="en-US" sz="3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BUZZ</a:t>
            </a:r>
            <a:r>
              <a:rPr lang="en-US" sz="27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40632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8379</TotalTime>
  <Words>498</Words>
  <Application>Microsoft Office PowerPoint</Application>
  <PresentationFormat>Widescreen</PresentationFormat>
  <Paragraphs>83</Paragraphs>
  <Slides>23</Slides>
  <Notes>3</Notes>
  <HiddenSlides>0</HiddenSlides>
  <MMClips>13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Cooper Black</vt:lpstr>
      <vt:lpstr>Calibri</vt:lpstr>
      <vt:lpstr>Gill Sans Ultra Bold</vt:lpstr>
      <vt:lpstr>AR BONNIE</vt:lpstr>
      <vt:lpstr>Baskerville Old Face</vt:lpstr>
      <vt:lpstr>Century Gothic</vt:lpstr>
      <vt:lpstr>Impact</vt:lpstr>
      <vt:lpstr>Comic Sans MS</vt:lpstr>
      <vt:lpstr>Arabic Typesetting</vt:lpstr>
      <vt:lpstr>Arial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got it!</vt:lpstr>
      <vt:lpstr>PowerPoint Presentation</vt:lpstr>
      <vt:lpstr>PowerPoint Presentation</vt:lpstr>
      <vt:lpstr>You got it!</vt:lpstr>
      <vt:lpstr>PowerPoint Presentation</vt:lpstr>
      <vt:lpstr>PowerPoint Presentation</vt:lpstr>
      <vt:lpstr>You got it!</vt:lpstr>
      <vt:lpstr>PowerPoint Presentation</vt:lpstr>
    </vt:vector>
  </TitlesOfParts>
  <Company>Crandall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CREW Topic: Compassion</dc:title>
  <dc:creator>Lightbody, Jacob</dc:creator>
  <cp:lastModifiedBy>isac</cp:lastModifiedBy>
  <cp:revision>913</cp:revision>
  <dcterms:created xsi:type="dcterms:W3CDTF">2015-09-25T18:14:49Z</dcterms:created>
  <dcterms:modified xsi:type="dcterms:W3CDTF">2017-10-29T23:22:06Z</dcterms:modified>
</cp:coreProperties>
</file>