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60" r:id="rId3"/>
    <p:sldId id="261" r:id="rId4"/>
    <p:sldId id="264" r:id="rId5"/>
    <p:sldId id="262" r:id="rId6"/>
    <p:sldId id="263" r:id="rId7"/>
    <p:sldId id="265" r:id="rId8"/>
    <p:sldId id="266" r:id="rId9"/>
    <p:sldId id="268" r:id="rId10"/>
    <p:sldId id="267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4660"/>
  </p:normalViewPr>
  <p:slideViewPr>
    <p:cSldViewPr>
      <p:cViewPr varScale="1">
        <p:scale>
          <a:sx n="73" d="100"/>
          <a:sy n="73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6705600" cy="76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2133600"/>
            <a:ext cx="45720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314EB63-592D-4CC1-B86E-0A99927D49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32047-2E9B-4600-8808-46EAC4606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24550" y="838200"/>
            <a:ext cx="161925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470535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A4D7F-B521-4D3E-8C22-FF8E52C1A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12EB-5884-4B16-ACF5-E849977E10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399" y="4406900"/>
            <a:ext cx="64373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906713"/>
            <a:ext cx="643731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2C1D9-5F38-4CCC-BBFD-F5DDB724F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2819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2819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D05A8-5AEB-4F01-B258-E84EB2F216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03554-ADE1-4497-94C2-BD667869E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FDE90-92BA-4B3E-B555-2407920BA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A8244-66E8-4EA1-BD01-EEE08D6601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3050"/>
            <a:ext cx="27432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73050"/>
            <a:ext cx="4724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435100"/>
            <a:ext cx="27432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E4054-D6F8-4BE2-81FE-6EBBD7FD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800600"/>
            <a:ext cx="522128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7400" y="838199"/>
            <a:ext cx="5221288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5367338"/>
            <a:ext cx="52212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61D3D-ABD3-4D13-81F1-6CFFC237D5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600200"/>
            <a:ext cx="5791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993406-65C4-4D22-BD95-804FD5C566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i="1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accent1">
              <a:lumMod val="50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i="1">
          <a:solidFill>
            <a:schemeClr val="accent1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i="1">
          <a:solidFill>
            <a:schemeClr val="accent1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accent1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Plot, Conflict and Sequence</a:t>
            </a: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Literary Analysis</a:t>
            </a:r>
            <a:endParaRPr lang="en-US" dirty="0"/>
          </a:p>
        </p:txBody>
      </p:sp>
      <p:pic>
        <p:nvPicPr>
          <p:cNvPr id="2050" name="Picture 2" descr="C:\Users\Jessi\AppData\Local\Microsoft\Windows\Temporary Internet Files\Content.IE5\Q6HE3L25\MC9003836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146889"/>
            <a:ext cx="1600199" cy="1895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and Conflict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u="sng" dirty="0" smtClean="0"/>
              <a:t>Plot</a:t>
            </a:r>
            <a:r>
              <a:rPr lang="en-US" sz="2800" dirty="0" smtClean="0"/>
              <a:t> is the series of events in a narrative or story. </a:t>
            </a:r>
          </a:p>
          <a:p>
            <a:r>
              <a:rPr lang="en-US" sz="2800" b="1" u="sng" dirty="0" smtClean="0"/>
              <a:t>Conflict</a:t>
            </a:r>
            <a:r>
              <a:rPr lang="en-US" sz="2800" u="sng" dirty="0" smtClean="0"/>
              <a:t> </a:t>
            </a:r>
            <a:r>
              <a:rPr lang="en-US" sz="2800" dirty="0" smtClean="0"/>
              <a:t>is the struggle at the heart of the plot. </a:t>
            </a:r>
          </a:p>
          <a:p>
            <a:r>
              <a:rPr lang="en-US" sz="2800" dirty="0" smtClean="0"/>
              <a:t>An </a:t>
            </a:r>
            <a:r>
              <a:rPr lang="en-US" sz="2800" b="1" u="sng" dirty="0" smtClean="0"/>
              <a:t>internal conflict</a:t>
            </a:r>
            <a:r>
              <a:rPr lang="en-US" sz="2800" dirty="0" smtClean="0"/>
              <a:t> is a struggle within a characters mind.</a:t>
            </a:r>
          </a:p>
          <a:p>
            <a:r>
              <a:rPr lang="en-US" sz="2800" dirty="0" smtClean="0"/>
              <a:t>An </a:t>
            </a:r>
            <a:r>
              <a:rPr lang="en-US" sz="2800" b="1" u="sng" dirty="0" smtClean="0"/>
              <a:t>external conflict</a:t>
            </a:r>
            <a:r>
              <a:rPr lang="en-US" sz="2800" dirty="0" smtClean="0"/>
              <a:t> is a clash between a character and an outside force. </a:t>
            </a:r>
            <a:endParaRPr lang="en-US" sz="2800" dirty="0"/>
          </a:p>
        </p:txBody>
      </p:sp>
      <p:pic>
        <p:nvPicPr>
          <p:cNvPr id="9220" name="Picture 4" descr="fountainpen_dripping_hg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953000"/>
            <a:ext cx="1466850" cy="124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Diagram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8111" t="48958" r="25037" b="6250"/>
          <a:stretch>
            <a:fillRect/>
          </a:stretch>
        </p:blipFill>
        <p:spPr bwMode="auto">
          <a:xfrm>
            <a:off x="1828800" y="2057400"/>
            <a:ext cx="567069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743200" y="2286000"/>
            <a:ext cx="17526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Climax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3276600"/>
            <a:ext cx="10668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itchFamily="34" charset="0"/>
              </a:rPr>
              <a:t>Exposition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4038600"/>
            <a:ext cx="1066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Rising</a:t>
            </a:r>
          </a:p>
          <a:p>
            <a:r>
              <a:rPr lang="en-US" dirty="0" smtClean="0">
                <a:latin typeface="Century Gothic" pitchFamily="34" charset="0"/>
              </a:rPr>
              <a:t>Action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72200" y="2286000"/>
            <a:ext cx="1066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Falling</a:t>
            </a:r>
          </a:p>
          <a:p>
            <a:r>
              <a:rPr lang="en-US" dirty="0" smtClean="0">
                <a:latin typeface="Century Gothic" pitchFamily="34" charset="0"/>
              </a:rPr>
              <a:t>Action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4038600"/>
            <a:ext cx="914400" cy="6001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>
                <a:latin typeface="Century Gothic" pitchFamily="34" charset="0"/>
              </a:rPr>
              <a:t>Resolution</a:t>
            </a:r>
          </a:p>
          <a:p>
            <a:endParaRPr lang="en-US" sz="1100" dirty="0" smtClean="0">
              <a:latin typeface="Century Gothic" pitchFamily="34" charset="0"/>
            </a:endParaRPr>
          </a:p>
          <a:p>
            <a:endParaRPr lang="en-US" sz="11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A. Exposition</a:t>
            </a:r>
          </a:p>
          <a:p>
            <a:pPr>
              <a:buNone/>
            </a:pPr>
            <a:r>
              <a:rPr lang="en-US" dirty="0" smtClean="0"/>
              <a:t>• the series of events in a narrative</a:t>
            </a:r>
          </a:p>
          <a:p>
            <a:pPr>
              <a:buNone/>
            </a:pPr>
            <a:r>
              <a:rPr lang="en-US" dirty="0" smtClean="0"/>
              <a:t>• introduces conflict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&gt;Characters and setting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B. Rising Action </a:t>
            </a:r>
          </a:p>
          <a:p>
            <a:pPr>
              <a:buNone/>
            </a:pPr>
            <a:r>
              <a:rPr lang="en-US" dirty="0" smtClean="0"/>
              <a:t>• plot complications arise </a:t>
            </a:r>
          </a:p>
          <a:p>
            <a:pPr>
              <a:buNone/>
            </a:pPr>
            <a:r>
              <a:rPr lang="en-US" dirty="0" smtClean="0"/>
              <a:t>• suspense builds </a:t>
            </a:r>
          </a:p>
          <a:p>
            <a:pPr>
              <a:buNone/>
            </a:pPr>
            <a:r>
              <a:rPr lang="en-US" dirty="0" smtClean="0"/>
              <a:t>C. Climax</a:t>
            </a:r>
          </a:p>
          <a:p>
            <a:pPr>
              <a:buNone/>
            </a:pPr>
            <a:r>
              <a:rPr lang="en-US" dirty="0" smtClean="0"/>
              <a:t>• turning point of story </a:t>
            </a:r>
          </a:p>
          <a:p>
            <a:pPr>
              <a:buNone/>
            </a:pPr>
            <a:r>
              <a:rPr lang="en-US" dirty="0" smtClean="0"/>
              <a:t>• makes outcome of conflict clear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D. Falling Action</a:t>
            </a:r>
          </a:p>
          <a:p>
            <a:pPr>
              <a:buNone/>
            </a:pPr>
            <a:r>
              <a:rPr lang="en-US" sz="2800" dirty="0" smtClean="0"/>
              <a:t>• suspense eases </a:t>
            </a:r>
          </a:p>
          <a:p>
            <a:pPr>
              <a:buNone/>
            </a:pPr>
            <a:r>
              <a:rPr lang="en-US" sz="2800" dirty="0" smtClean="0"/>
              <a:t>• tells outcome of the climax </a:t>
            </a:r>
          </a:p>
          <a:p>
            <a:pPr>
              <a:buNone/>
            </a:pPr>
            <a:r>
              <a:rPr lang="en-US" sz="2800" dirty="0" smtClean="0"/>
              <a:t>E. Resolution</a:t>
            </a:r>
          </a:p>
          <a:p>
            <a:pPr>
              <a:buNone/>
            </a:pPr>
            <a:r>
              <a:rPr lang="en-US" sz="2800" dirty="0" smtClean="0"/>
              <a:t>• story ending </a:t>
            </a:r>
          </a:p>
          <a:p>
            <a:pPr>
              <a:buNone/>
            </a:pPr>
            <a:r>
              <a:rPr lang="en-US" sz="2800" dirty="0" smtClean="0"/>
              <a:t>• ties up loose ends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and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u="sng" dirty="0" smtClean="0"/>
              <a:t>Chronological order </a:t>
            </a:r>
            <a:r>
              <a:rPr lang="en-US" sz="3200" dirty="0" smtClean="0"/>
              <a:t>is the series of events in the order that they happen, one after another.</a:t>
            </a:r>
          </a:p>
        </p:txBody>
      </p:sp>
      <p:pic>
        <p:nvPicPr>
          <p:cNvPr id="4099" name="Picture 3" descr="C:\Users\Jessi\AppData\Local\Microsoft\Windows\Temporary Internet Files\Content.IE5\Q6HE3L25\MC9004119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581400"/>
            <a:ext cx="1731963" cy="2079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6553200" cy="4525963"/>
          </a:xfrm>
        </p:spPr>
        <p:txBody>
          <a:bodyPr/>
          <a:lstStyle/>
          <a:p>
            <a:r>
              <a:rPr lang="en-US" sz="2800" b="1" u="sng" dirty="0" smtClean="0"/>
              <a:t>Flashback </a:t>
            </a:r>
            <a:r>
              <a:rPr lang="en-US" sz="2800" dirty="0" smtClean="0"/>
              <a:t>is an account of an event that happened at an earlier point.</a:t>
            </a:r>
            <a:endParaRPr lang="en-US" sz="2800" b="1" u="sng" dirty="0" smtClean="0"/>
          </a:p>
          <a:p>
            <a:pPr>
              <a:buNone/>
            </a:pPr>
            <a:r>
              <a:rPr lang="en-US" sz="2800" b="1" u="sng" dirty="0" smtClean="0"/>
              <a:t>What flashback does:</a:t>
            </a:r>
          </a:p>
          <a:p>
            <a:r>
              <a:rPr lang="en-US" sz="2800" dirty="0" smtClean="0"/>
              <a:t>interrupts the story </a:t>
            </a:r>
          </a:p>
          <a:p>
            <a:r>
              <a:rPr lang="en-US" sz="2800" dirty="0" smtClean="0"/>
              <a:t>tells what happened earlier </a:t>
            </a:r>
          </a:p>
          <a:p>
            <a:r>
              <a:rPr lang="en-US" sz="2800" dirty="0" smtClean="0"/>
              <a:t>shows how past events led to the present </a:t>
            </a:r>
          </a:p>
          <a:p>
            <a:r>
              <a:rPr lang="en-US" sz="2800" dirty="0" smtClean="0"/>
              <a:t>provides background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6553200" cy="4525963"/>
          </a:xfrm>
        </p:spPr>
        <p:txBody>
          <a:bodyPr/>
          <a:lstStyle/>
          <a:p>
            <a:pPr>
              <a:buNone/>
            </a:pPr>
            <a:r>
              <a:rPr lang="en-US" sz="2800" b="1" u="sng" dirty="0" smtClean="0"/>
              <a:t>Strategies to recognize flashback:</a:t>
            </a:r>
          </a:p>
          <a:p>
            <a:r>
              <a:rPr lang="en-US" sz="2800" dirty="0" smtClean="0"/>
              <a:t>Look for clue words and phrases </a:t>
            </a:r>
          </a:p>
          <a:p>
            <a:r>
              <a:rPr lang="en-US" sz="2800" dirty="0" smtClean="0"/>
              <a:t>keep track of chronological order so I recognize the flashback.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Foreshadowing</a:t>
            </a:r>
            <a:r>
              <a:rPr lang="en-US" dirty="0" smtClean="0"/>
              <a:t> is the use of hints to suggest  what will happen later.</a:t>
            </a:r>
          </a:p>
          <a:p>
            <a:pPr>
              <a:buNone/>
            </a:pPr>
            <a:r>
              <a:rPr lang="en-US" b="1" u="sng" dirty="0" smtClean="0"/>
              <a:t>What foreshadowing does:</a:t>
            </a:r>
          </a:p>
          <a:p>
            <a:r>
              <a:rPr lang="en-US" dirty="0" smtClean="0"/>
              <a:t>prepares reader for later events</a:t>
            </a:r>
          </a:p>
          <a:p>
            <a:r>
              <a:rPr lang="en-US" dirty="0" smtClean="0"/>
              <a:t>creates suspense</a:t>
            </a:r>
          </a:p>
          <a:p>
            <a:r>
              <a:rPr lang="en-US" dirty="0" smtClean="0"/>
              <a:t>makes you want to keep reading</a:t>
            </a:r>
          </a:p>
          <a:p>
            <a:pPr>
              <a:buNone/>
            </a:pPr>
            <a:r>
              <a:rPr lang="en-US" b="1" u="sng" dirty="0" smtClean="0"/>
              <a:t>Strategies to recognize foreshadowing:</a:t>
            </a:r>
          </a:p>
          <a:p>
            <a:r>
              <a:rPr lang="en-US" dirty="0" smtClean="0"/>
              <a:t>Notice repeated ideas and descriptions. </a:t>
            </a:r>
          </a:p>
          <a:p>
            <a:r>
              <a:rPr lang="en-US" dirty="0" smtClean="0"/>
              <a:t>Notice characters acting strangely or unusually.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_ScribbleP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cribble_pa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ribble_p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_p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_p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_p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_p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_p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_p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_p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_p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_p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_p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_p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EF87C18-19F1-4692-849C-F89591F1A9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AF_ScribblePad</Template>
  <TotalTime>4551</TotalTime>
  <Words>269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AF_ScribblePad</vt:lpstr>
      <vt:lpstr>Plot, Conflict and Sequence</vt:lpstr>
      <vt:lpstr>Plot and Conflict</vt:lpstr>
      <vt:lpstr>Plot Diagram</vt:lpstr>
      <vt:lpstr>Parts of Plot</vt:lpstr>
      <vt:lpstr>Parts of Plot</vt:lpstr>
      <vt:lpstr>Sequence and Time</vt:lpstr>
      <vt:lpstr>Flashback</vt:lpstr>
      <vt:lpstr>Flashback</vt:lpstr>
      <vt:lpstr>Foreshadowing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Plot, Conflict and Sequence</dc:title>
  <dc:creator>Jessi</dc:creator>
  <cp:lastModifiedBy>AcademirMiddleTeach</cp:lastModifiedBy>
  <cp:revision>6</cp:revision>
  <dcterms:created xsi:type="dcterms:W3CDTF">2012-10-15T13:08:45Z</dcterms:created>
  <dcterms:modified xsi:type="dcterms:W3CDTF">2017-09-25T12:26:54Z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TC103368139990</vt:lpwstr>
  </property>
</Properties>
</file>